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Fira Sans Condensed" panose="020F0502020204030204" pitchFamily="34" charset="0"/>
      <p:regular r:id="rId34"/>
      <p:bold r:id="rId35"/>
      <p:italic r:id="rId36"/>
      <p:boldItalic r:id="rId37"/>
    </p:embeddedFont>
    <p:embeddedFont>
      <p:font typeface="Fira Sans Condensed ExtraBold" panose="020F0502020204030204" pitchFamily="34" charset="0"/>
      <p:bold r:id="rId38"/>
      <p:italic r:id="rId39"/>
      <p:boldItalic r:id="rId40"/>
    </p:embeddedFont>
    <p:embeddedFont>
      <p:font typeface="Fira Sans Condensed Light" panose="020F03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40" d="100"/>
          <a:sy n="140"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e7dc43c8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e7dc43c8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d82f3bb5e_0_316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d82f3bb5e_0_3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d82f3bb5e_0_31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d82f3bb5e_0_3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d82f3bb5e_0_317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d82f3bb5e_0_31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fb3b40b40d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fb3b40b40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d82f3bb5e_0_31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d82f3bb5e_0_31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fbabee5d88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fbabee5d88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d82f3bb5e_0_31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d82f3bb5e_0_3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fbabee5d88_2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fbabee5d88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82f3bb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82f3bb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d82f3bb5e_0_31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d82f3bb5e_0_31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d449f4e8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d449f4e8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fbabee5d88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fbabee5d88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fc0c853273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fc0c85327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fb3b40b40d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fb3b40b40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fbabee5d88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fbabee5d88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fbabee5d88_2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fbabee5d88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fb3b40b40d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fb3b40b40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fc2f501cc7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fc2f501cc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6d82f3bb5e_0_32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6d82f3bb5e_0_3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d82f3bb5e_0_3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d82f3bb5e_0_3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d82f3bb5e_0_32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6d82f3bb5e_0_32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d449f4e8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d449f4e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fd00aa403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fd00aa403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fd00aa403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2fd00aa403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c2f501cc7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fc2f501cc7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fcf788d74e_5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fcf788d74e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d82f3bb5e_0_31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d82f3bb5e_0_31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b3b40b40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fb3b40b40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d82f3bb5e_0_31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d82f3bb5e_0_31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d82f3bb5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d82f3bb5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0" y="595050"/>
            <a:ext cx="8520600" cy="906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14238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1831350" y="2570000"/>
            <a:ext cx="5481300" cy="14406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2" name="Google Shape;52;p11"/>
          <p:cNvSpPr txBox="1">
            <a:spLocks noGrp="1"/>
          </p:cNvSpPr>
          <p:nvPr>
            <p:ph type="body" idx="1"/>
          </p:nvPr>
        </p:nvSpPr>
        <p:spPr>
          <a:xfrm>
            <a:off x="1941300" y="3934400"/>
            <a:ext cx="5261400" cy="873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1600"/>
              </a:spcBef>
              <a:spcAft>
                <a:spcPts val="0"/>
              </a:spcAft>
              <a:buSzPts val="1600"/>
              <a:buChar char="○"/>
              <a:defRPr sz="1600"/>
            </a:lvl2pPr>
            <a:lvl3pPr marL="1371600" lvl="2" indent="-330200" algn="ctr">
              <a:spcBef>
                <a:spcPts val="1600"/>
              </a:spcBef>
              <a:spcAft>
                <a:spcPts val="0"/>
              </a:spcAft>
              <a:buSzPts val="1600"/>
              <a:buChar char="■"/>
              <a:defRPr sz="1600"/>
            </a:lvl3pPr>
            <a:lvl4pPr marL="1828800" lvl="3" indent="-330200" algn="ctr">
              <a:spcBef>
                <a:spcPts val="1600"/>
              </a:spcBef>
              <a:spcAft>
                <a:spcPts val="0"/>
              </a:spcAft>
              <a:buSzPts val="1600"/>
              <a:buChar char="●"/>
              <a:defRPr sz="1600"/>
            </a:lvl4pPr>
            <a:lvl5pPr marL="2286000" lvl="4" indent="-330200" algn="ctr">
              <a:spcBef>
                <a:spcPts val="1600"/>
              </a:spcBef>
              <a:spcAft>
                <a:spcPts val="0"/>
              </a:spcAft>
              <a:buSzPts val="1600"/>
              <a:buChar char="○"/>
              <a:defRPr sz="1600"/>
            </a:lvl5pPr>
            <a:lvl6pPr marL="2743200" lvl="5" indent="-330200" algn="ctr">
              <a:spcBef>
                <a:spcPts val="1600"/>
              </a:spcBef>
              <a:spcAft>
                <a:spcPts val="0"/>
              </a:spcAft>
              <a:buSzPts val="1600"/>
              <a:buChar char="■"/>
              <a:defRPr sz="1600"/>
            </a:lvl6pPr>
            <a:lvl7pPr marL="3200400" lvl="6" indent="-330200" algn="ctr">
              <a:spcBef>
                <a:spcPts val="1600"/>
              </a:spcBef>
              <a:spcAft>
                <a:spcPts val="0"/>
              </a:spcAft>
              <a:buSzPts val="1600"/>
              <a:buChar char="●"/>
              <a:defRPr sz="1600"/>
            </a:lvl7pPr>
            <a:lvl8pPr marL="3657600" lvl="7" indent="-330200" algn="ctr">
              <a:spcBef>
                <a:spcPts val="1600"/>
              </a:spcBef>
              <a:spcAft>
                <a:spcPts val="0"/>
              </a:spcAft>
              <a:buSzPts val="1600"/>
              <a:buChar char="○"/>
              <a:defRPr sz="1600"/>
            </a:lvl8pPr>
            <a:lvl9pPr marL="4114800" lvl="8" indent="-330200" algn="ctr">
              <a:spcBef>
                <a:spcPts val="1600"/>
              </a:spcBef>
              <a:spcAft>
                <a:spcPts val="1600"/>
              </a:spcAft>
              <a:buSzPts val="1600"/>
              <a:buChar char="■"/>
              <a:defRPr sz="1600"/>
            </a:lvl9pPr>
          </a:lstStyle>
          <a:p>
            <a:endParaRPr/>
          </a:p>
        </p:txBody>
      </p:sp>
      <p:sp>
        <p:nvSpPr>
          <p:cNvPr id="53" name="Google Shape;53;p11"/>
          <p:cNvSpPr/>
          <p:nvPr/>
        </p:nvSpPr>
        <p:spPr>
          <a:xfrm>
            <a:off x="-75" y="4367800"/>
            <a:ext cx="1339800" cy="43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a:off x="8629650" y="0"/>
            <a:ext cx="514200" cy="1319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970100" y="12951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58" name="Google Shape;58;p13"/>
          <p:cNvSpPr txBox="1">
            <a:spLocks noGrp="1"/>
          </p:cNvSpPr>
          <p:nvPr>
            <p:ph type="subTitle" idx="1"/>
          </p:nvPr>
        </p:nvSpPr>
        <p:spPr>
          <a:xfrm>
            <a:off x="3970100" y="17055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title" idx="2" hasCustomPrompt="1"/>
          </p:nvPr>
        </p:nvSpPr>
        <p:spPr>
          <a:xfrm>
            <a:off x="4372250" y="72402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0" name="Google Shape;60;p13"/>
          <p:cNvSpPr txBox="1">
            <a:spLocks noGrp="1"/>
          </p:cNvSpPr>
          <p:nvPr>
            <p:ph type="title" idx="3"/>
          </p:nvPr>
        </p:nvSpPr>
        <p:spPr>
          <a:xfrm>
            <a:off x="6331125" y="12951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1" name="Google Shape;61;p13"/>
          <p:cNvSpPr txBox="1">
            <a:spLocks noGrp="1"/>
          </p:cNvSpPr>
          <p:nvPr>
            <p:ph type="subTitle" idx="4"/>
          </p:nvPr>
        </p:nvSpPr>
        <p:spPr>
          <a:xfrm>
            <a:off x="6331125" y="17055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5" hasCustomPrompt="1"/>
          </p:nvPr>
        </p:nvSpPr>
        <p:spPr>
          <a:xfrm>
            <a:off x="6733275" y="72402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3" name="Google Shape;63;p13"/>
          <p:cNvSpPr txBox="1">
            <a:spLocks noGrp="1"/>
          </p:cNvSpPr>
          <p:nvPr>
            <p:ph type="title" idx="6"/>
          </p:nvPr>
        </p:nvSpPr>
        <p:spPr>
          <a:xfrm>
            <a:off x="3970100" y="33956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4" name="Google Shape;64;p13"/>
          <p:cNvSpPr txBox="1">
            <a:spLocks noGrp="1"/>
          </p:cNvSpPr>
          <p:nvPr>
            <p:ph type="subTitle" idx="7"/>
          </p:nvPr>
        </p:nvSpPr>
        <p:spPr>
          <a:xfrm>
            <a:off x="3970100" y="380595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 name="Google Shape;65;p13"/>
          <p:cNvSpPr txBox="1">
            <a:spLocks noGrp="1"/>
          </p:cNvSpPr>
          <p:nvPr>
            <p:ph type="title" idx="8" hasCustomPrompt="1"/>
          </p:nvPr>
        </p:nvSpPr>
        <p:spPr>
          <a:xfrm>
            <a:off x="4372250" y="282447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6" name="Google Shape;66;p13"/>
          <p:cNvSpPr txBox="1">
            <a:spLocks noGrp="1"/>
          </p:cNvSpPr>
          <p:nvPr>
            <p:ph type="title" idx="9"/>
          </p:nvPr>
        </p:nvSpPr>
        <p:spPr>
          <a:xfrm>
            <a:off x="6331125" y="33956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7" name="Google Shape;67;p13"/>
          <p:cNvSpPr txBox="1">
            <a:spLocks noGrp="1"/>
          </p:cNvSpPr>
          <p:nvPr>
            <p:ph type="subTitle" idx="13"/>
          </p:nvPr>
        </p:nvSpPr>
        <p:spPr>
          <a:xfrm>
            <a:off x="6331125" y="380595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8" name="Google Shape;68;p13"/>
          <p:cNvSpPr txBox="1">
            <a:spLocks noGrp="1"/>
          </p:cNvSpPr>
          <p:nvPr>
            <p:ph type="title" idx="14" hasCustomPrompt="1"/>
          </p:nvPr>
        </p:nvSpPr>
        <p:spPr>
          <a:xfrm>
            <a:off x="6733275" y="282447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9" name="Google Shape;69;p13"/>
          <p:cNvSpPr/>
          <p:nvPr/>
        </p:nvSpPr>
        <p:spPr>
          <a:xfrm rot="-5400000">
            <a:off x="8168100" y="4167600"/>
            <a:ext cx="975900" cy="97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SECTION_TITLE_AND_DESCRIPTION_1_1">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603150" y="33921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2" name="Google Shape;72;p14"/>
          <p:cNvSpPr txBox="1">
            <a:spLocks noGrp="1"/>
          </p:cNvSpPr>
          <p:nvPr>
            <p:ph type="subTitle" idx="1"/>
          </p:nvPr>
        </p:nvSpPr>
        <p:spPr>
          <a:xfrm>
            <a:off x="2128050" y="1239225"/>
            <a:ext cx="4887900" cy="206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3" name="Google Shape;73;p14"/>
          <p:cNvSpPr/>
          <p:nvPr/>
        </p:nvSpPr>
        <p:spPr>
          <a:xfrm>
            <a:off x="349975" y="0"/>
            <a:ext cx="555600" cy="2688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238425" y="2455200"/>
            <a:ext cx="555600" cy="268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349975" y="4471500"/>
            <a:ext cx="555600" cy="67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2">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518278" y="15062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8" name="Google Shape;78;p15"/>
          <p:cNvSpPr txBox="1">
            <a:spLocks noGrp="1"/>
          </p:cNvSpPr>
          <p:nvPr>
            <p:ph type="subTitle" idx="1"/>
          </p:nvPr>
        </p:nvSpPr>
        <p:spPr>
          <a:xfrm>
            <a:off x="1756763" y="1916575"/>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 name="Google Shape;79;p15"/>
          <p:cNvSpPr txBox="1">
            <a:spLocks noGrp="1"/>
          </p:cNvSpPr>
          <p:nvPr>
            <p:ph type="title" idx="2"/>
          </p:nvPr>
        </p:nvSpPr>
        <p:spPr>
          <a:xfrm>
            <a:off x="5211053" y="15062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0" name="Google Shape;80;p15"/>
          <p:cNvSpPr txBox="1">
            <a:spLocks noGrp="1"/>
          </p:cNvSpPr>
          <p:nvPr>
            <p:ph type="subTitle" idx="3"/>
          </p:nvPr>
        </p:nvSpPr>
        <p:spPr>
          <a:xfrm>
            <a:off x="5449538" y="1916575"/>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5"/>
          <p:cNvSpPr txBox="1">
            <a:spLocks noGrp="1"/>
          </p:cNvSpPr>
          <p:nvPr>
            <p:ph type="title" idx="4"/>
          </p:nvPr>
        </p:nvSpPr>
        <p:spPr>
          <a:xfrm>
            <a:off x="3364650" y="3397575"/>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5"/>
          <p:cNvSpPr txBox="1">
            <a:spLocks noGrp="1"/>
          </p:cNvSpPr>
          <p:nvPr>
            <p:ph type="subTitle" idx="5"/>
          </p:nvPr>
        </p:nvSpPr>
        <p:spPr>
          <a:xfrm>
            <a:off x="3603150" y="38079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5"/>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 name="Google Shape;84;p15"/>
          <p:cNvSpPr/>
          <p:nvPr/>
        </p:nvSpPr>
        <p:spPr>
          <a:xfrm rot="-5400000">
            <a:off x="7419975" y="3419400"/>
            <a:ext cx="1724100" cy="1724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
  <p:cSld name="SECTION_TITLE_AND_DESCRIPTION_1_2_1">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1211666" y="1648450"/>
            <a:ext cx="23517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87" name="Google Shape;87;p16"/>
          <p:cNvSpPr txBox="1">
            <a:spLocks noGrp="1"/>
          </p:cNvSpPr>
          <p:nvPr>
            <p:ph type="subTitle" idx="1"/>
          </p:nvPr>
        </p:nvSpPr>
        <p:spPr>
          <a:xfrm>
            <a:off x="1211688" y="2058800"/>
            <a:ext cx="2351700" cy="8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88" name="Google Shape;88;p16"/>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6"/>
          <p:cNvSpPr txBox="1">
            <a:spLocks noGrp="1"/>
          </p:cNvSpPr>
          <p:nvPr>
            <p:ph type="title" idx="3"/>
          </p:nvPr>
        </p:nvSpPr>
        <p:spPr>
          <a:xfrm>
            <a:off x="1211685" y="3328750"/>
            <a:ext cx="23517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0" name="Google Shape;90;p16"/>
          <p:cNvSpPr txBox="1">
            <a:spLocks noGrp="1"/>
          </p:cNvSpPr>
          <p:nvPr>
            <p:ph type="subTitle" idx="4"/>
          </p:nvPr>
        </p:nvSpPr>
        <p:spPr>
          <a:xfrm>
            <a:off x="1211688" y="3739099"/>
            <a:ext cx="2351700" cy="8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91" name="Google Shape;91;p16"/>
          <p:cNvSpPr txBox="1">
            <a:spLocks noGrp="1"/>
          </p:cNvSpPr>
          <p:nvPr>
            <p:ph type="title" idx="5"/>
          </p:nvPr>
        </p:nvSpPr>
        <p:spPr>
          <a:xfrm>
            <a:off x="5580634" y="1648450"/>
            <a:ext cx="2351700" cy="456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2" name="Google Shape;92;p16"/>
          <p:cNvSpPr txBox="1">
            <a:spLocks noGrp="1"/>
          </p:cNvSpPr>
          <p:nvPr>
            <p:ph type="subTitle" idx="6"/>
          </p:nvPr>
        </p:nvSpPr>
        <p:spPr>
          <a:xfrm>
            <a:off x="5580634" y="2058800"/>
            <a:ext cx="2351700" cy="8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3" name="Google Shape;93;p16"/>
          <p:cNvSpPr txBox="1">
            <a:spLocks noGrp="1"/>
          </p:cNvSpPr>
          <p:nvPr>
            <p:ph type="title" idx="7"/>
          </p:nvPr>
        </p:nvSpPr>
        <p:spPr>
          <a:xfrm>
            <a:off x="5580634" y="3328750"/>
            <a:ext cx="2351700" cy="456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4" name="Google Shape;94;p16"/>
          <p:cNvSpPr txBox="1">
            <a:spLocks noGrp="1"/>
          </p:cNvSpPr>
          <p:nvPr>
            <p:ph type="subTitle" idx="8"/>
          </p:nvPr>
        </p:nvSpPr>
        <p:spPr>
          <a:xfrm>
            <a:off x="5580634" y="3739099"/>
            <a:ext cx="2351700" cy="8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5" name="Google Shape;95;p16"/>
          <p:cNvSpPr/>
          <p:nvPr/>
        </p:nvSpPr>
        <p:spPr>
          <a:xfrm>
            <a:off x="0" y="3419400"/>
            <a:ext cx="1724100" cy="1724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8807700" y="0"/>
            <a:ext cx="336300" cy="15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2_2">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027919"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9" name="Google Shape;99;p17"/>
          <p:cNvSpPr txBox="1">
            <a:spLocks noGrp="1"/>
          </p:cNvSpPr>
          <p:nvPr>
            <p:ph type="subTitle" idx="1"/>
          </p:nvPr>
        </p:nvSpPr>
        <p:spPr>
          <a:xfrm>
            <a:off x="1027925"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7"/>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1" name="Google Shape;101;p17"/>
          <p:cNvSpPr txBox="1">
            <a:spLocks noGrp="1"/>
          </p:cNvSpPr>
          <p:nvPr>
            <p:ph type="title" idx="3"/>
          </p:nvPr>
        </p:nvSpPr>
        <p:spPr>
          <a:xfrm>
            <a:off x="3603144"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2" name="Google Shape;102;p17"/>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7"/>
          <p:cNvSpPr txBox="1">
            <a:spLocks noGrp="1"/>
          </p:cNvSpPr>
          <p:nvPr>
            <p:ph type="title" idx="5"/>
          </p:nvPr>
        </p:nvSpPr>
        <p:spPr>
          <a:xfrm>
            <a:off x="6178369"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4" name="Google Shape;104;p17"/>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7"/>
          <p:cNvSpPr txBox="1">
            <a:spLocks noGrp="1"/>
          </p:cNvSpPr>
          <p:nvPr>
            <p:ph type="title" idx="7"/>
          </p:nvPr>
        </p:nvSpPr>
        <p:spPr>
          <a:xfrm>
            <a:off x="1027919"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6" name="Google Shape;106;p17"/>
          <p:cNvSpPr txBox="1">
            <a:spLocks noGrp="1"/>
          </p:cNvSpPr>
          <p:nvPr>
            <p:ph type="subTitle" idx="8"/>
          </p:nvPr>
        </p:nvSpPr>
        <p:spPr>
          <a:xfrm>
            <a:off x="1027925"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17"/>
          <p:cNvSpPr txBox="1">
            <a:spLocks noGrp="1"/>
          </p:cNvSpPr>
          <p:nvPr>
            <p:ph type="title" idx="9"/>
          </p:nvPr>
        </p:nvSpPr>
        <p:spPr>
          <a:xfrm>
            <a:off x="3603144"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8" name="Google Shape;108;p17"/>
          <p:cNvSpPr txBox="1">
            <a:spLocks noGrp="1"/>
          </p:cNvSpPr>
          <p:nvPr>
            <p:ph type="subTitle" idx="13"/>
          </p:nvPr>
        </p:nvSpPr>
        <p:spPr>
          <a:xfrm>
            <a:off x="3603150"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7"/>
          <p:cNvSpPr txBox="1">
            <a:spLocks noGrp="1"/>
          </p:cNvSpPr>
          <p:nvPr>
            <p:ph type="title" idx="14"/>
          </p:nvPr>
        </p:nvSpPr>
        <p:spPr>
          <a:xfrm>
            <a:off x="6178369"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0" name="Google Shape;110;p17"/>
          <p:cNvSpPr txBox="1">
            <a:spLocks noGrp="1"/>
          </p:cNvSpPr>
          <p:nvPr>
            <p:ph type="subTitle" idx="15"/>
          </p:nvPr>
        </p:nvSpPr>
        <p:spPr>
          <a:xfrm>
            <a:off x="6178375"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7"/>
          <p:cNvSpPr/>
          <p:nvPr/>
        </p:nvSpPr>
        <p:spPr>
          <a:xfrm>
            <a:off x="0" y="3948700"/>
            <a:ext cx="1194900" cy="1194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10800000">
            <a:off x="7105800" y="159"/>
            <a:ext cx="2038200" cy="2038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lumns ">
  <p:cSld name="SECTION_TITLE_AND_DESCRIPTION_1_2_3">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430352" y="25730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5" name="Google Shape;115;p18"/>
          <p:cNvSpPr txBox="1">
            <a:spLocks noGrp="1"/>
          </p:cNvSpPr>
          <p:nvPr>
            <p:ph type="subTitle" idx="1"/>
          </p:nvPr>
        </p:nvSpPr>
        <p:spPr>
          <a:xfrm>
            <a:off x="1430348" y="2983375"/>
            <a:ext cx="2414700" cy="14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8"/>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8"/>
          <p:cNvSpPr txBox="1">
            <a:spLocks noGrp="1"/>
          </p:cNvSpPr>
          <p:nvPr>
            <p:ph type="title" idx="3"/>
          </p:nvPr>
        </p:nvSpPr>
        <p:spPr>
          <a:xfrm>
            <a:off x="5298952" y="25730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8" name="Google Shape;118;p18"/>
          <p:cNvSpPr txBox="1">
            <a:spLocks noGrp="1"/>
          </p:cNvSpPr>
          <p:nvPr>
            <p:ph type="subTitle" idx="4"/>
          </p:nvPr>
        </p:nvSpPr>
        <p:spPr>
          <a:xfrm>
            <a:off x="5298948" y="2983375"/>
            <a:ext cx="2414700" cy="14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8"/>
          <p:cNvSpPr/>
          <p:nvPr/>
        </p:nvSpPr>
        <p:spPr>
          <a:xfrm>
            <a:off x="0" y="4320175"/>
            <a:ext cx="924000" cy="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8496300" y="0"/>
            <a:ext cx="647700" cy="116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numbers">
  <p:cSld name="BIG_NUMBER_1">
    <p:spTree>
      <p:nvGrpSpPr>
        <p:cNvPr id="1" name="Shape 121"/>
        <p:cNvGrpSpPr/>
        <p:nvPr/>
      </p:nvGrpSpPr>
      <p:grpSpPr>
        <a:xfrm>
          <a:off x="0" y="0"/>
          <a:ext cx="0" cy="0"/>
          <a:chOff x="0" y="0"/>
          <a:chExt cx="0" cy="0"/>
        </a:xfrm>
      </p:grpSpPr>
      <p:sp>
        <p:nvSpPr>
          <p:cNvPr id="122" name="Google Shape;122;p19"/>
          <p:cNvSpPr txBox="1">
            <a:spLocks noGrp="1"/>
          </p:cNvSpPr>
          <p:nvPr>
            <p:ph type="title" hasCustomPrompt="1"/>
          </p:nvPr>
        </p:nvSpPr>
        <p:spPr>
          <a:xfrm>
            <a:off x="951920" y="22154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3" name="Google Shape;123;p19"/>
          <p:cNvSpPr txBox="1">
            <a:spLocks noGrp="1"/>
          </p:cNvSpPr>
          <p:nvPr>
            <p:ph type="subTitle" idx="1"/>
          </p:nvPr>
        </p:nvSpPr>
        <p:spPr>
          <a:xfrm>
            <a:off x="951920" y="31846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19"/>
          <p:cNvSpPr txBox="1">
            <a:spLocks noGrp="1"/>
          </p:cNvSpPr>
          <p:nvPr>
            <p:ph type="title" idx="2" hasCustomPrompt="1"/>
          </p:nvPr>
        </p:nvSpPr>
        <p:spPr>
          <a:xfrm>
            <a:off x="3500850" y="13772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5" name="Google Shape;125;p19"/>
          <p:cNvSpPr txBox="1">
            <a:spLocks noGrp="1"/>
          </p:cNvSpPr>
          <p:nvPr>
            <p:ph type="subTitle" idx="3"/>
          </p:nvPr>
        </p:nvSpPr>
        <p:spPr>
          <a:xfrm>
            <a:off x="3500850" y="23464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9"/>
          <p:cNvSpPr txBox="1">
            <a:spLocks noGrp="1"/>
          </p:cNvSpPr>
          <p:nvPr>
            <p:ph type="title" idx="4" hasCustomPrompt="1"/>
          </p:nvPr>
        </p:nvSpPr>
        <p:spPr>
          <a:xfrm>
            <a:off x="6049780" y="25964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7" name="Google Shape;127;p19"/>
          <p:cNvSpPr txBox="1">
            <a:spLocks noGrp="1"/>
          </p:cNvSpPr>
          <p:nvPr>
            <p:ph type="subTitle" idx="5"/>
          </p:nvPr>
        </p:nvSpPr>
        <p:spPr>
          <a:xfrm>
            <a:off x="6049780" y="35656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19"/>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9" name="Google Shape;129;p19"/>
          <p:cNvSpPr/>
          <p:nvPr/>
        </p:nvSpPr>
        <p:spPr>
          <a:xfrm rot="10800000">
            <a:off x="7738500" y="28"/>
            <a:ext cx="1405500" cy="1405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
  <p:cSld name="SECTION_TITLE_AND_DESCRIPTION_1_2_4_2_1_1">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 name="Google Shape;132;p20"/>
          <p:cNvSpPr/>
          <p:nvPr/>
        </p:nvSpPr>
        <p:spPr>
          <a:xfrm rot="5400000">
            <a:off x="0" y="3"/>
            <a:ext cx="1405500" cy="1405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819525" y="4367800"/>
            <a:ext cx="5324400" cy="43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5876600" y="1801513"/>
            <a:ext cx="2546700" cy="1383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 name="Google Shape;15;p3"/>
          <p:cNvSpPr txBox="1">
            <a:spLocks noGrp="1"/>
          </p:cNvSpPr>
          <p:nvPr>
            <p:ph type="title" idx="2" hasCustomPrompt="1"/>
          </p:nvPr>
        </p:nvSpPr>
        <p:spPr>
          <a:xfrm>
            <a:off x="5876600" y="1225363"/>
            <a:ext cx="1706400" cy="60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5876600" y="3308838"/>
            <a:ext cx="2246700" cy="60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wo Columns 1">
  <p:cSld name="SECTION_TITLE_AND_DESCRIPTION_1_2_1_1">
    <p:spTree>
      <p:nvGrpSpPr>
        <p:cNvPr id="1" name="Shape 134"/>
        <p:cNvGrpSpPr/>
        <p:nvPr/>
      </p:nvGrpSpPr>
      <p:grpSpPr>
        <a:xfrm>
          <a:off x="0" y="0"/>
          <a:ext cx="0" cy="0"/>
          <a:chOff x="0" y="0"/>
          <a:chExt cx="0" cy="0"/>
        </a:xfrm>
      </p:grpSpPr>
      <p:sp>
        <p:nvSpPr>
          <p:cNvPr id="135" name="Google Shape;135;p21"/>
          <p:cNvSpPr/>
          <p:nvPr/>
        </p:nvSpPr>
        <p:spPr>
          <a:xfrm>
            <a:off x="0" y="1717250"/>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title"/>
          </p:nvPr>
        </p:nvSpPr>
        <p:spPr>
          <a:xfrm>
            <a:off x="671853" y="2212470"/>
            <a:ext cx="29775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37" name="Google Shape;137;p21"/>
          <p:cNvSpPr txBox="1">
            <a:spLocks noGrp="1"/>
          </p:cNvSpPr>
          <p:nvPr>
            <p:ph type="subTitle" idx="1"/>
          </p:nvPr>
        </p:nvSpPr>
        <p:spPr>
          <a:xfrm>
            <a:off x="671875" y="2546620"/>
            <a:ext cx="29775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38" name="Google Shape;138;p21"/>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9" name="Google Shape;139;p21"/>
          <p:cNvSpPr txBox="1">
            <a:spLocks noGrp="1"/>
          </p:cNvSpPr>
          <p:nvPr>
            <p:ph type="title" idx="3"/>
          </p:nvPr>
        </p:nvSpPr>
        <p:spPr>
          <a:xfrm>
            <a:off x="671877" y="3206971"/>
            <a:ext cx="29775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40" name="Google Shape;140;p21"/>
          <p:cNvSpPr txBox="1">
            <a:spLocks noGrp="1"/>
          </p:cNvSpPr>
          <p:nvPr>
            <p:ph type="subTitle" idx="4"/>
          </p:nvPr>
        </p:nvSpPr>
        <p:spPr>
          <a:xfrm>
            <a:off x="671875" y="3541120"/>
            <a:ext cx="29775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2_3_1">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90888"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3" name="Google Shape;143;p22"/>
          <p:cNvSpPr txBox="1">
            <a:spLocks noGrp="1"/>
          </p:cNvSpPr>
          <p:nvPr>
            <p:ph type="subTitle" idx="1"/>
          </p:nvPr>
        </p:nvSpPr>
        <p:spPr>
          <a:xfrm>
            <a:off x="890887"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22"/>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5" name="Google Shape;145;p22"/>
          <p:cNvSpPr txBox="1">
            <a:spLocks noGrp="1"/>
          </p:cNvSpPr>
          <p:nvPr>
            <p:ph type="title" idx="3"/>
          </p:nvPr>
        </p:nvSpPr>
        <p:spPr>
          <a:xfrm>
            <a:off x="2776363"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6" name="Google Shape;146;p22"/>
          <p:cNvSpPr txBox="1">
            <a:spLocks noGrp="1"/>
          </p:cNvSpPr>
          <p:nvPr>
            <p:ph type="subTitle" idx="4"/>
          </p:nvPr>
        </p:nvSpPr>
        <p:spPr>
          <a:xfrm>
            <a:off x="2776362"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7" name="Google Shape;147;p22"/>
          <p:cNvSpPr txBox="1">
            <a:spLocks noGrp="1"/>
          </p:cNvSpPr>
          <p:nvPr>
            <p:ph type="title" idx="5"/>
          </p:nvPr>
        </p:nvSpPr>
        <p:spPr>
          <a:xfrm>
            <a:off x="4661838"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8" name="Google Shape;148;p22"/>
          <p:cNvSpPr txBox="1">
            <a:spLocks noGrp="1"/>
          </p:cNvSpPr>
          <p:nvPr>
            <p:ph type="subTitle" idx="6"/>
          </p:nvPr>
        </p:nvSpPr>
        <p:spPr>
          <a:xfrm>
            <a:off x="4661837"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22"/>
          <p:cNvSpPr txBox="1">
            <a:spLocks noGrp="1"/>
          </p:cNvSpPr>
          <p:nvPr>
            <p:ph type="title" idx="7"/>
          </p:nvPr>
        </p:nvSpPr>
        <p:spPr>
          <a:xfrm>
            <a:off x="6547313"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0" name="Google Shape;150;p22"/>
          <p:cNvSpPr txBox="1">
            <a:spLocks noGrp="1"/>
          </p:cNvSpPr>
          <p:nvPr>
            <p:ph type="subTitle" idx="8"/>
          </p:nvPr>
        </p:nvSpPr>
        <p:spPr>
          <a:xfrm>
            <a:off x="6547312"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1">
  <p:cSld name="SECTION_TITLE_AND_DESCRIPTION_1_2_4_2_1">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3" name="Google Shape;153;p23"/>
          <p:cNvSpPr/>
          <p:nvPr/>
        </p:nvSpPr>
        <p:spPr>
          <a:xfrm flipH="1">
            <a:off x="7738500" y="3738003"/>
            <a:ext cx="1405500" cy="1405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2">
  <p:cSld name="SECTION_TITLE_AND_DESCRIPTION_1_2_4_2">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6" name="Google Shape;156;p24"/>
          <p:cNvSpPr/>
          <p:nvPr/>
        </p:nvSpPr>
        <p:spPr>
          <a:xfrm rot="5400000" flipH="1">
            <a:off x="0" y="3738003"/>
            <a:ext cx="1405500" cy="1405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8705850" y="-4175"/>
            <a:ext cx="438300" cy="321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hree Columns 2">
  <p:cSld name="SECTION_TITLE_AND_DESCRIPTION_1_2_4">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02980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0" name="Google Shape;160;p25"/>
          <p:cNvSpPr txBox="1">
            <a:spLocks noGrp="1"/>
          </p:cNvSpPr>
          <p:nvPr>
            <p:ph type="subTitle" idx="1"/>
          </p:nvPr>
        </p:nvSpPr>
        <p:spPr>
          <a:xfrm>
            <a:off x="102980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 name="Google Shape;161;p25"/>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2" name="Google Shape;162;p25"/>
          <p:cNvSpPr txBox="1">
            <a:spLocks noGrp="1"/>
          </p:cNvSpPr>
          <p:nvPr>
            <p:ph type="title" idx="3"/>
          </p:nvPr>
        </p:nvSpPr>
        <p:spPr>
          <a:xfrm>
            <a:off x="351555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3" name="Google Shape;163;p25"/>
          <p:cNvSpPr txBox="1">
            <a:spLocks noGrp="1"/>
          </p:cNvSpPr>
          <p:nvPr>
            <p:ph type="subTitle" idx="4"/>
          </p:nvPr>
        </p:nvSpPr>
        <p:spPr>
          <a:xfrm>
            <a:off x="351555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4" name="Google Shape;164;p25"/>
          <p:cNvSpPr txBox="1">
            <a:spLocks noGrp="1"/>
          </p:cNvSpPr>
          <p:nvPr>
            <p:ph type="title" idx="5"/>
          </p:nvPr>
        </p:nvSpPr>
        <p:spPr>
          <a:xfrm>
            <a:off x="600130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5" name="Google Shape;165;p25"/>
          <p:cNvSpPr txBox="1">
            <a:spLocks noGrp="1"/>
          </p:cNvSpPr>
          <p:nvPr>
            <p:ph type="subTitle" idx="6"/>
          </p:nvPr>
        </p:nvSpPr>
        <p:spPr>
          <a:xfrm>
            <a:off x="600130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6" name="Google Shape;166;p25"/>
          <p:cNvSpPr/>
          <p:nvPr/>
        </p:nvSpPr>
        <p:spPr>
          <a:xfrm>
            <a:off x="0" y="0"/>
            <a:ext cx="438300" cy="321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flipH="1">
            <a:off x="7738500" y="3738003"/>
            <a:ext cx="1405500" cy="1405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p:cSld name="SECTION_TITLE_AND_DESCRIPTION_1_2_4_1">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0" name="Google Shape;170;p26"/>
          <p:cNvSpPr txBox="1">
            <a:spLocks noGrp="1"/>
          </p:cNvSpPr>
          <p:nvPr>
            <p:ph type="title" idx="2"/>
          </p:nvPr>
        </p:nvSpPr>
        <p:spPr>
          <a:xfrm>
            <a:off x="5181603" y="2076450"/>
            <a:ext cx="2694600" cy="6987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1" name="Google Shape;171;p26"/>
          <p:cNvSpPr txBox="1">
            <a:spLocks noGrp="1"/>
          </p:cNvSpPr>
          <p:nvPr>
            <p:ph type="subTitle" idx="1"/>
          </p:nvPr>
        </p:nvSpPr>
        <p:spPr>
          <a:xfrm>
            <a:off x="5181599" y="2856272"/>
            <a:ext cx="2694600" cy="137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 name="Google Shape;172;p26"/>
          <p:cNvSpPr/>
          <p:nvPr/>
        </p:nvSpPr>
        <p:spPr>
          <a:xfrm rot="5400000" flipH="1">
            <a:off x="0" y="3738003"/>
            <a:ext cx="1405500" cy="1405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8763000" y="967375"/>
            <a:ext cx="485700" cy="180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 Credits">
  <p:cSld name="SECTION_TITLE_AND_DESCRIPTION_1_2_3_2">
    <p:spTree>
      <p:nvGrpSpPr>
        <p:cNvPr id="1" name="Shape 174"/>
        <p:cNvGrpSpPr/>
        <p:nvPr/>
      </p:nvGrpSpPr>
      <p:grpSpPr>
        <a:xfrm>
          <a:off x="0" y="0"/>
          <a:ext cx="0" cy="0"/>
          <a:chOff x="0" y="0"/>
          <a:chExt cx="0" cy="0"/>
        </a:xfrm>
      </p:grpSpPr>
      <p:sp>
        <p:nvSpPr>
          <p:cNvPr id="175" name="Google Shape;175;p27"/>
          <p:cNvSpPr txBox="1">
            <a:spLocks noGrp="1"/>
          </p:cNvSpPr>
          <p:nvPr>
            <p:ph type="subTitle" idx="1"/>
          </p:nvPr>
        </p:nvSpPr>
        <p:spPr>
          <a:xfrm>
            <a:off x="782675" y="1411975"/>
            <a:ext cx="3464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6" name="Google Shape;176;p27"/>
          <p:cNvSpPr txBox="1">
            <a:spLocks noGrp="1"/>
          </p:cNvSpPr>
          <p:nvPr>
            <p:ph type="title"/>
          </p:nvPr>
        </p:nvSpPr>
        <p:spPr>
          <a:xfrm>
            <a:off x="782675" y="763800"/>
            <a:ext cx="5741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7" name="Google Shape;177;p27"/>
          <p:cNvSpPr txBox="1"/>
          <p:nvPr/>
        </p:nvSpPr>
        <p:spPr>
          <a:xfrm>
            <a:off x="782675" y="3394025"/>
            <a:ext cx="3148800" cy="785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rgbClr val="000000"/>
                </a:solidFill>
                <a:latin typeface="Fira Sans Condensed Light"/>
                <a:ea typeface="Fira Sans Condensed Light"/>
                <a:cs typeface="Fira Sans Condensed Light"/>
                <a:sym typeface="Fira Sans Condensed Light"/>
              </a:rPr>
              <a:t>CREDITS: This presentation template was created by </a:t>
            </a:r>
            <a:r>
              <a:rPr lang="en" sz="1200">
                <a:solidFill>
                  <a:srgbClr val="000000"/>
                </a:solidFill>
                <a:uFill>
                  <a:noFill/>
                </a:uFill>
                <a:latin typeface="Fira Sans Condensed Light"/>
                <a:ea typeface="Fira Sans Condensed Light"/>
                <a:cs typeface="Fira Sans Condensed Light"/>
                <a:sym typeface="Fira Sans Condensed Light"/>
                <a:hlinkClick r:id="rId2">
                  <a:extLst>
                    <a:ext uri="{A12FA001-AC4F-418D-AE19-62706E023703}">
                      <ahyp:hlinkClr xmlns:ahyp="http://schemas.microsoft.com/office/drawing/2018/hyperlinkcolor" val="tx"/>
                    </a:ext>
                  </a:extLst>
                </a:hlinkClick>
              </a:rPr>
              <a:t>Slidesgo</a:t>
            </a:r>
            <a:r>
              <a:rPr lang="en" sz="1200">
                <a:solidFill>
                  <a:srgbClr val="000000"/>
                </a:solidFill>
                <a:latin typeface="Fira Sans Condensed Light"/>
                <a:ea typeface="Fira Sans Condensed Light"/>
                <a:cs typeface="Fira Sans Condensed Light"/>
                <a:sym typeface="Fira Sans Condensed Light"/>
              </a:rPr>
              <a:t>, including icons by </a:t>
            </a:r>
            <a:r>
              <a:rPr lang="en" sz="1200">
                <a:solidFill>
                  <a:srgbClr val="000000"/>
                </a:solidFill>
                <a:uFill>
                  <a:noFill/>
                </a:uFill>
                <a:latin typeface="Fira Sans Condensed Light"/>
                <a:ea typeface="Fira Sans Condensed Light"/>
                <a:cs typeface="Fira Sans Condensed Light"/>
                <a:sym typeface="Fira Sans Condensed Light"/>
                <a:hlinkClick r:id="rId3">
                  <a:extLst>
                    <a:ext uri="{A12FA001-AC4F-418D-AE19-62706E023703}">
                      <ahyp:hlinkClr xmlns:ahyp="http://schemas.microsoft.com/office/drawing/2018/hyperlinkcolor" val="tx"/>
                    </a:ext>
                  </a:extLst>
                </a:hlinkClick>
              </a:rPr>
              <a:t>Flaticon</a:t>
            </a:r>
            <a:r>
              <a:rPr lang="en" sz="1200">
                <a:solidFill>
                  <a:srgbClr val="000000"/>
                </a:solidFill>
                <a:latin typeface="Fira Sans Condensed Light"/>
                <a:ea typeface="Fira Sans Condensed Light"/>
                <a:cs typeface="Fira Sans Condensed Light"/>
                <a:sym typeface="Fira Sans Condensed Light"/>
              </a:rPr>
              <a:t>, and infographics &amp; images by </a:t>
            </a:r>
            <a:r>
              <a:rPr lang="en" sz="1200">
                <a:solidFill>
                  <a:srgbClr val="000000"/>
                </a:solidFill>
                <a:uFill>
                  <a:noFill/>
                </a:uFill>
                <a:latin typeface="Fira Sans Condensed Light"/>
                <a:ea typeface="Fira Sans Condensed Light"/>
                <a:cs typeface="Fira Sans Condensed Light"/>
                <a:sym typeface="Fira Sans Condensed Light"/>
                <a:hlinkClick r:id="rId4">
                  <a:extLst>
                    <a:ext uri="{A12FA001-AC4F-418D-AE19-62706E023703}">
                      <ahyp:hlinkClr xmlns:ahyp="http://schemas.microsoft.com/office/drawing/2018/hyperlinkcolor" val="tx"/>
                    </a:ext>
                  </a:extLst>
                </a:hlinkClick>
              </a:rPr>
              <a:t>Freepik</a:t>
            </a:r>
            <a:r>
              <a:rPr lang="en" sz="1200">
                <a:solidFill>
                  <a:srgbClr val="000000"/>
                </a:solidFill>
                <a:latin typeface="Fira Sans Condensed Light"/>
                <a:ea typeface="Fira Sans Condensed Light"/>
                <a:cs typeface="Fira Sans Condensed Light"/>
                <a:sym typeface="Fira Sans Condensed Light"/>
              </a:rPr>
              <a:t>. </a:t>
            </a:r>
            <a:endParaRPr sz="1200">
              <a:solidFill>
                <a:srgbClr val="000000"/>
              </a:solidFill>
              <a:latin typeface="Fira Sans Condensed Light"/>
              <a:ea typeface="Fira Sans Condensed Light"/>
              <a:cs typeface="Fira Sans Condensed Light"/>
              <a:sym typeface="Fira Sans Condensed Light"/>
            </a:endParaRPr>
          </a:p>
          <a:p>
            <a:pPr marL="0" lvl="0" indent="0" algn="l" rtl="0">
              <a:spcBef>
                <a:spcPts val="300"/>
              </a:spcBef>
              <a:spcAft>
                <a:spcPts val="0"/>
              </a:spcAft>
              <a:buNone/>
            </a:pPr>
            <a:endParaRPr sz="1200">
              <a:solidFill>
                <a:srgbClr val="000000"/>
              </a:solidFill>
              <a:latin typeface="Fira Sans Condensed Light"/>
              <a:ea typeface="Fira Sans Condensed Light"/>
              <a:cs typeface="Fira Sans Condensed Light"/>
              <a:sym typeface="Fira Sans Condensed Light"/>
            </a:endParaRPr>
          </a:p>
        </p:txBody>
      </p:sp>
      <p:sp>
        <p:nvSpPr>
          <p:cNvPr id="178" name="Google Shape;178;p27"/>
          <p:cNvSpPr/>
          <p:nvPr/>
        </p:nvSpPr>
        <p:spPr>
          <a:xfrm>
            <a:off x="0" y="967375"/>
            <a:ext cx="333300" cy="180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42050" y="1101675"/>
            <a:ext cx="7659900" cy="3146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 name="Google Shape;20;p4"/>
          <p:cNvSpPr/>
          <p:nvPr/>
        </p:nvSpPr>
        <p:spPr>
          <a:xfrm>
            <a:off x="8832300" y="0"/>
            <a:ext cx="336300" cy="15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89150" y="1342225"/>
            <a:ext cx="3399000" cy="296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5"/>
          <p:cNvSpPr txBox="1">
            <a:spLocks noGrp="1"/>
          </p:cNvSpPr>
          <p:nvPr>
            <p:ph type="body" idx="2"/>
          </p:nvPr>
        </p:nvSpPr>
        <p:spPr>
          <a:xfrm>
            <a:off x="4955850" y="1342225"/>
            <a:ext cx="3399000" cy="296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p:nvPr/>
        </p:nvSpPr>
        <p:spPr>
          <a:xfrm>
            <a:off x="3886200" y="4705425"/>
            <a:ext cx="5257800" cy="44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 name="Google Shape;28;p6"/>
          <p:cNvSpPr/>
          <p:nvPr/>
        </p:nvSpPr>
        <p:spPr>
          <a:xfrm>
            <a:off x="0" y="0"/>
            <a:ext cx="336300" cy="15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0" y="4167600"/>
            <a:ext cx="975900" cy="97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a:off x="6796500" y="0"/>
            <a:ext cx="1927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595975" y="873050"/>
            <a:ext cx="63927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595975" y="1792575"/>
            <a:ext cx="2808000" cy="2511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rot="5400000">
            <a:off x="0" y="9"/>
            <a:ext cx="2038200" cy="2038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p:nvPr/>
        </p:nvSpPr>
        <p:spPr>
          <a:xfrm>
            <a:off x="5619900" y="4320175"/>
            <a:ext cx="3524100" cy="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5486975" y="526350"/>
            <a:ext cx="32199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4"/>
              </a:buClr>
              <a:buSzPts val="4800"/>
              <a:buNone/>
              <a:defRPr sz="4800">
                <a:solidFill>
                  <a:schemeClr val="accent4"/>
                </a:solidFill>
              </a:defRPr>
            </a:lvl1pPr>
            <a:lvl2pPr lvl="1">
              <a:spcBef>
                <a:spcPts val="0"/>
              </a:spcBef>
              <a:spcAft>
                <a:spcPts val="0"/>
              </a:spcAft>
              <a:buClr>
                <a:schemeClr val="accent4"/>
              </a:buClr>
              <a:buSzPts val="4800"/>
              <a:buNone/>
              <a:defRPr sz="4800">
                <a:solidFill>
                  <a:schemeClr val="accent4"/>
                </a:solidFill>
              </a:defRPr>
            </a:lvl2pPr>
            <a:lvl3pPr lvl="2">
              <a:spcBef>
                <a:spcPts val="0"/>
              </a:spcBef>
              <a:spcAft>
                <a:spcPts val="0"/>
              </a:spcAft>
              <a:buClr>
                <a:schemeClr val="accent4"/>
              </a:buClr>
              <a:buSzPts val="4800"/>
              <a:buNone/>
              <a:defRPr sz="4800">
                <a:solidFill>
                  <a:schemeClr val="accent4"/>
                </a:solidFill>
              </a:defRPr>
            </a:lvl3pPr>
            <a:lvl4pPr lvl="3">
              <a:spcBef>
                <a:spcPts val="0"/>
              </a:spcBef>
              <a:spcAft>
                <a:spcPts val="0"/>
              </a:spcAft>
              <a:buClr>
                <a:schemeClr val="accent4"/>
              </a:buClr>
              <a:buSzPts val="4800"/>
              <a:buNone/>
              <a:defRPr sz="4800">
                <a:solidFill>
                  <a:schemeClr val="accent4"/>
                </a:solidFill>
              </a:defRPr>
            </a:lvl4pPr>
            <a:lvl5pPr lvl="4">
              <a:spcBef>
                <a:spcPts val="0"/>
              </a:spcBef>
              <a:spcAft>
                <a:spcPts val="0"/>
              </a:spcAft>
              <a:buClr>
                <a:schemeClr val="accent4"/>
              </a:buClr>
              <a:buSzPts val="4800"/>
              <a:buNone/>
              <a:defRPr sz="4800">
                <a:solidFill>
                  <a:schemeClr val="accent4"/>
                </a:solidFill>
              </a:defRPr>
            </a:lvl5pPr>
            <a:lvl6pPr lvl="5">
              <a:spcBef>
                <a:spcPts val="0"/>
              </a:spcBef>
              <a:spcAft>
                <a:spcPts val="0"/>
              </a:spcAft>
              <a:buClr>
                <a:schemeClr val="accent4"/>
              </a:buClr>
              <a:buSzPts val="4800"/>
              <a:buNone/>
              <a:defRPr sz="4800">
                <a:solidFill>
                  <a:schemeClr val="accent4"/>
                </a:solidFill>
              </a:defRPr>
            </a:lvl6pPr>
            <a:lvl7pPr lvl="6">
              <a:spcBef>
                <a:spcPts val="0"/>
              </a:spcBef>
              <a:spcAft>
                <a:spcPts val="0"/>
              </a:spcAft>
              <a:buClr>
                <a:schemeClr val="accent4"/>
              </a:buClr>
              <a:buSzPts val="4800"/>
              <a:buNone/>
              <a:defRPr sz="4800">
                <a:solidFill>
                  <a:schemeClr val="accent4"/>
                </a:solidFill>
              </a:defRPr>
            </a:lvl7pPr>
            <a:lvl8pPr lvl="7">
              <a:spcBef>
                <a:spcPts val="0"/>
              </a:spcBef>
              <a:spcAft>
                <a:spcPts val="0"/>
              </a:spcAft>
              <a:buClr>
                <a:schemeClr val="accent4"/>
              </a:buClr>
              <a:buSzPts val="4800"/>
              <a:buNone/>
              <a:defRPr sz="4800">
                <a:solidFill>
                  <a:schemeClr val="accent4"/>
                </a:solidFill>
              </a:defRPr>
            </a:lvl8pPr>
            <a:lvl9pPr lvl="8">
              <a:spcBef>
                <a:spcPts val="0"/>
              </a:spcBef>
              <a:spcAft>
                <a:spcPts val="0"/>
              </a:spcAft>
              <a:buClr>
                <a:schemeClr val="accent4"/>
              </a:buClr>
              <a:buSzPts val="4800"/>
              <a:buNone/>
              <a:defRPr sz="4800">
                <a:solidFill>
                  <a:schemeClr val="accent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6908600" y="1239600"/>
            <a:ext cx="2235300" cy="93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a:off x="5003600" y="3708525"/>
            <a:ext cx="4140300" cy="10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p:nvPr/>
        </p:nvSpPr>
        <p:spPr>
          <a:xfrm>
            <a:off x="0" y="0"/>
            <a:ext cx="647700" cy="116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subTitle" idx="1"/>
          </p:nvPr>
        </p:nvSpPr>
        <p:spPr>
          <a:xfrm>
            <a:off x="857875" y="1571600"/>
            <a:ext cx="3106800" cy="364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600"/>
              <a:buFont typeface="Fira Sans Condensed"/>
              <a:buNone/>
              <a:defRPr sz="1600" b="1">
                <a:latin typeface="Fira Sans Condensed"/>
                <a:ea typeface="Fira Sans Condensed"/>
                <a:cs typeface="Fira Sans Condensed"/>
                <a:sym typeface="Fira Sans Condensed"/>
              </a:defRPr>
            </a:lvl1pPr>
            <a:lvl2pPr lvl="1">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2pPr>
            <a:lvl3pPr lvl="2">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3pPr>
            <a:lvl4pPr lvl="3">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4pPr>
            <a:lvl5pPr lvl="4">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5pPr>
            <a:lvl6pPr lvl="5">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6pPr>
            <a:lvl7pPr lvl="6">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7pPr>
            <a:lvl8pPr lvl="7">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8pPr>
            <a:lvl9pPr lvl="8">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9pPr>
          </a:lstStyle>
          <a:p>
            <a:endParaRPr/>
          </a:p>
        </p:txBody>
      </p:sp>
      <p:sp>
        <p:nvSpPr>
          <p:cNvPr id="43" name="Google Shape;43;p9"/>
          <p:cNvSpPr txBox="1">
            <a:spLocks noGrp="1"/>
          </p:cNvSpPr>
          <p:nvPr>
            <p:ph type="body" idx="2"/>
          </p:nvPr>
        </p:nvSpPr>
        <p:spPr>
          <a:xfrm>
            <a:off x="857875" y="2176125"/>
            <a:ext cx="3106800" cy="246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5773775" y="3392575"/>
            <a:ext cx="2373300" cy="13179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400"/>
              <a:buNone/>
              <a:defRPr sz="1400"/>
            </a:lvl1pPr>
          </a:lstStyle>
          <a:p>
            <a:endParaRPr/>
          </a:p>
        </p:txBody>
      </p:sp>
      <p:sp>
        <p:nvSpPr>
          <p:cNvPr id="47" name="Google Shape;47;p1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 name="Google Shape;48;p10"/>
          <p:cNvSpPr/>
          <p:nvPr/>
        </p:nvSpPr>
        <p:spPr>
          <a:xfrm>
            <a:off x="0" y="-4675"/>
            <a:ext cx="514200" cy="1319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flipH="1">
            <a:off x="8763000" y="1353200"/>
            <a:ext cx="381000" cy="3790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ira Sans Condensed ExtraBold"/>
              <a:buNone/>
              <a:defRPr sz="2800">
                <a:solidFill>
                  <a:schemeClr val="dk2"/>
                </a:solidFill>
                <a:latin typeface="Fira Sans Condensed ExtraBold"/>
                <a:ea typeface="Fira Sans Condensed ExtraBold"/>
                <a:cs typeface="Fira Sans Condensed ExtraBold"/>
                <a:sym typeface="Fira Sans Condensed ExtraBold"/>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Fira Sans Condensed Light"/>
              <a:buChar char="●"/>
              <a:defRPr sz="1800">
                <a:solidFill>
                  <a:schemeClr val="dk2"/>
                </a:solidFill>
                <a:latin typeface="Fira Sans Condensed Light"/>
                <a:ea typeface="Fira Sans Condensed Light"/>
                <a:cs typeface="Fira Sans Condensed Light"/>
                <a:sym typeface="Fira Sans Condensed Light"/>
              </a:defRPr>
            </a:lvl1pPr>
            <a:lvl2pPr marL="914400" lvl="1"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2pPr>
            <a:lvl3pPr marL="1371600" lvl="2"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3pPr>
            <a:lvl4pPr marL="1828800" lvl="3"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4pPr>
            <a:lvl5pPr marL="2286000" lvl="4"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5pPr>
            <a:lvl6pPr marL="2743200" lvl="5"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6pPr>
            <a:lvl7pPr marL="3200400" lvl="6"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7pPr>
            <a:lvl8pPr marL="3657600" lvl="7"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8pPr>
            <a:lvl9pPr marL="4114800" lvl="8" indent="-317500">
              <a:lnSpc>
                <a:spcPct val="100000"/>
              </a:lnSpc>
              <a:spcBef>
                <a:spcPts val="1600"/>
              </a:spcBef>
              <a:spcAft>
                <a:spcPts val="160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9"/>
          <p:cNvSpPr/>
          <p:nvPr/>
        </p:nvSpPr>
        <p:spPr>
          <a:xfrm>
            <a:off x="-45100" y="2433600"/>
            <a:ext cx="4915800" cy="270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txBox="1">
            <a:spLocks noGrp="1"/>
          </p:cNvSpPr>
          <p:nvPr>
            <p:ph type="ctrTitle"/>
          </p:nvPr>
        </p:nvSpPr>
        <p:spPr>
          <a:xfrm>
            <a:off x="109300" y="3266650"/>
            <a:ext cx="5752500" cy="9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300"/>
              <a:t>Module 1</a:t>
            </a:r>
            <a:endParaRPr sz="3300"/>
          </a:p>
          <a:p>
            <a:pPr marL="0" lvl="0" indent="0" algn="l" rtl="0">
              <a:spcBef>
                <a:spcPts val="0"/>
              </a:spcBef>
              <a:spcAft>
                <a:spcPts val="0"/>
              </a:spcAft>
              <a:buNone/>
            </a:pPr>
            <a:r>
              <a:rPr lang="en" sz="3300"/>
              <a:t>Trauma and Sleep: What is Healthy Sleep Anyways?</a:t>
            </a:r>
            <a:endParaRPr sz="3300"/>
          </a:p>
        </p:txBody>
      </p:sp>
      <p:sp>
        <p:nvSpPr>
          <p:cNvPr id="186" name="Google Shape;186;p29"/>
          <p:cNvSpPr txBox="1">
            <a:spLocks noGrp="1"/>
          </p:cNvSpPr>
          <p:nvPr>
            <p:ph type="subTitle" idx="1"/>
          </p:nvPr>
        </p:nvSpPr>
        <p:spPr>
          <a:xfrm>
            <a:off x="145375" y="4218350"/>
            <a:ext cx="39507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Madison Bowen</a:t>
            </a:r>
            <a:endParaRPr sz="1800"/>
          </a:p>
          <a:p>
            <a:pPr marL="0" lvl="0" indent="0" algn="l" rtl="0">
              <a:spcBef>
                <a:spcPts val="0"/>
              </a:spcBef>
              <a:spcAft>
                <a:spcPts val="0"/>
              </a:spcAft>
              <a:buNone/>
            </a:pPr>
            <a:r>
              <a:rPr lang="en" sz="1800"/>
              <a:t>Occupational Therapy Student at the University of Alabama at Birmingham </a:t>
            </a:r>
            <a:endParaRPr sz="1800"/>
          </a:p>
        </p:txBody>
      </p:sp>
      <p:pic>
        <p:nvPicPr>
          <p:cNvPr id="187" name="Google Shape;187;p29"/>
          <p:cNvPicPr preferRelativeResize="0"/>
          <p:nvPr/>
        </p:nvPicPr>
        <p:blipFill>
          <a:blip r:embed="rId4">
            <a:alphaModFix/>
          </a:blip>
          <a:stretch>
            <a:fillRect/>
          </a:stretch>
        </p:blipFill>
        <p:spPr>
          <a:xfrm>
            <a:off x="5077225" y="89275"/>
            <a:ext cx="3968500" cy="25620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p:nvPr/>
        </p:nvSpPr>
        <p:spPr>
          <a:xfrm>
            <a:off x="3968050" y="712200"/>
            <a:ext cx="11970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txBox="1">
            <a:spLocks noGrp="1"/>
          </p:cNvSpPr>
          <p:nvPr>
            <p:ph type="body" idx="1"/>
          </p:nvPr>
        </p:nvSpPr>
        <p:spPr>
          <a:xfrm>
            <a:off x="0" y="2055000"/>
            <a:ext cx="8815500" cy="30885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n" sz="2100">
                <a:latin typeface="Fira Sans Condensed"/>
                <a:ea typeface="Fira Sans Condensed"/>
                <a:cs typeface="Fira Sans Condensed"/>
                <a:sym typeface="Fira Sans Condensed"/>
              </a:rPr>
              <a:t>At 4 years old 60% of children nap, at 5 years old 30% of children still nap, and at 6 years old 10% still nap</a:t>
            </a:r>
            <a:endParaRPr sz="2100">
              <a:latin typeface="Fira Sans Condensed"/>
              <a:ea typeface="Fira Sans Condensed"/>
              <a:cs typeface="Fira Sans Condensed"/>
              <a:sym typeface="Fira Sans Condensed"/>
            </a:endParaRPr>
          </a:p>
          <a:p>
            <a:pPr marL="457200" lvl="0" indent="0" algn="l" rtl="0">
              <a:spcBef>
                <a:spcPts val="0"/>
              </a:spcBef>
              <a:spcAft>
                <a:spcPts val="0"/>
              </a:spcAft>
              <a:buNone/>
            </a:pPr>
            <a:endParaRPr/>
          </a:p>
        </p:txBody>
      </p:sp>
      <p:sp>
        <p:nvSpPr>
          <p:cNvPr id="304" name="Google Shape;304;p38"/>
          <p:cNvSpPr txBox="1">
            <a:spLocks noGrp="1"/>
          </p:cNvSpPr>
          <p:nvPr>
            <p:ph type="title"/>
          </p:nvPr>
        </p:nvSpPr>
        <p:spPr>
          <a:xfrm>
            <a:off x="246075"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Napping Through Young Life </a:t>
            </a:r>
            <a:endParaRPr/>
          </a:p>
        </p:txBody>
      </p:sp>
      <p:sp>
        <p:nvSpPr>
          <p:cNvPr id="305" name="Google Shape;305;p38"/>
          <p:cNvSpPr txBox="1">
            <a:spLocks noGrp="1"/>
          </p:cNvSpPr>
          <p:nvPr>
            <p:ph type="body" idx="1"/>
          </p:nvPr>
        </p:nvSpPr>
        <p:spPr>
          <a:xfrm>
            <a:off x="6088100" y="2697467"/>
            <a:ext cx="10845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06" name="Google Shape;306;p38" title="Gráfico"/>
          <p:cNvPicPr preferRelativeResize="0"/>
          <p:nvPr/>
        </p:nvPicPr>
        <p:blipFill>
          <a:blip r:embed="rId3">
            <a:alphaModFix/>
          </a:blip>
          <a:stretch>
            <a:fillRect/>
          </a:stretch>
        </p:blipFill>
        <p:spPr>
          <a:xfrm>
            <a:off x="994675" y="932275"/>
            <a:ext cx="7023423" cy="327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9"/>
          <p:cNvSpPr txBox="1">
            <a:spLocks noGrp="1"/>
          </p:cNvSpPr>
          <p:nvPr>
            <p:ph type="body" idx="2"/>
          </p:nvPr>
        </p:nvSpPr>
        <p:spPr>
          <a:xfrm>
            <a:off x="589050" y="1130875"/>
            <a:ext cx="8369400" cy="3649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a:latin typeface="Fira Sans Condensed"/>
                <a:ea typeface="Fira Sans Condensed"/>
                <a:cs typeface="Fira Sans Condensed"/>
                <a:sym typeface="Fira Sans Condensed"/>
              </a:rPr>
              <a:t>As children get older, they naturally age out of naps. </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u="sng">
                <a:latin typeface="Fira Sans Condensed"/>
                <a:ea typeface="Fira Sans Condensed"/>
                <a:cs typeface="Fira Sans Condensed"/>
                <a:sym typeface="Fira Sans Condensed"/>
              </a:rPr>
              <a:t>It may be time to cease nap time if you notice: </a:t>
            </a:r>
            <a:endParaRPr u="sng">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Your child is waking up earlier than normal </a:t>
            </a:r>
            <a:endParaRPr>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Your child is having difficulty falling asleep</a:t>
            </a:r>
            <a:endParaRPr>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Your child is having difficulty falling asleep at nap time </a:t>
            </a:r>
            <a:endParaRPr>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When you skip nap time, they are not showing signs of being tired </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u="sng">
                <a:latin typeface="Fira Sans Condensed"/>
                <a:ea typeface="Fira Sans Condensed"/>
                <a:cs typeface="Fira Sans Condensed"/>
                <a:sym typeface="Fira Sans Condensed"/>
              </a:rPr>
              <a:t>Instead you can fill this time with quiet activity</a:t>
            </a:r>
            <a:r>
              <a:rPr lang="en">
                <a:latin typeface="Fira Sans Condensed"/>
                <a:ea typeface="Fira Sans Condensed"/>
                <a:cs typeface="Fira Sans Condensed"/>
                <a:sym typeface="Fira Sans Condensed"/>
              </a:rPr>
              <a:t>: </a:t>
            </a:r>
            <a:endParaRPr>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A period of rest can promote increased energy for the rest of the day and memory consolidation. </a:t>
            </a:r>
            <a:endParaRPr>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Ideas: coloring, reading, crafting, puzzles</a:t>
            </a:r>
            <a:endParaRPr>
              <a:latin typeface="Fira Sans Condensed"/>
              <a:ea typeface="Fira Sans Condensed"/>
              <a:cs typeface="Fira Sans Condensed"/>
              <a:sym typeface="Fira Sans Condensed"/>
            </a:endParaRPr>
          </a:p>
          <a:p>
            <a:pPr marL="914400" lvl="1"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Try to avoid replacing this time activities that promote drowsiness such as watching T.V or loud activity that can be stimulating.</a:t>
            </a:r>
            <a:endParaRPr>
              <a:latin typeface="Fira Sans Condensed"/>
              <a:ea typeface="Fira Sans Condensed"/>
              <a:cs typeface="Fira Sans Condensed"/>
              <a:sym typeface="Fira Sans Condensed"/>
            </a:endParaRPr>
          </a:p>
          <a:p>
            <a:pPr marL="914400" lvl="0" indent="0" algn="l" rtl="0">
              <a:spcBef>
                <a:spcPts val="1000"/>
              </a:spcBef>
              <a:spcAft>
                <a:spcPts val="0"/>
              </a:spcAft>
              <a:buNone/>
            </a:pPr>
            <a:endParaRPr/>
          </a:p>
          <a:p>
            <a:pPr marL="0" lvl="0" indent="0" algn="l" rtl="0">
              <a:spcBef>
                <a:spcPts val="1000"/>
              </a:spcBef>
              <a:spcAft>
                <a:spcPts val="1000"/>
              </a:spcAft>
              <a:buNone/>
            </a:pPr>
            <a:endParaRPr/>
          </a:p>
        </p:txBody>
      </p:sp>
      <p:sp>
        <p:nvSpPr>
          <p:cNvPr id="313" name="Google Shape;313;p39"/>
          <p:cNvSpPr txBox="1">
            <a:spLocks noGrp="1"/>
          </p:cNvSpPr>
          <p:nvPr>
            <p:ph type="title"/>
          </p:nvPr>
        </p:nvSpPr>
        <p:spPr>
          <a:xfrm>
            <a:off x="311700" y="105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To Stop Napping</a:t>
            </a:r>
            <a:endParaRPr/>
          </a:p>
        </p:txBody>
      </p:sp>
      <p:pic>
        <p:nvPicPr>
          <p:cNvPr id="314" name="Google Shape;314;p39"/>
          <p:cNvPicPr preferRelativeResize="0"/>
          <p:nvPr/>
        </p:nvPicPr>
        <p:blipFill>
          <a:blip r:embed="rId3">
            <a:alphaModFix/>
          </a:blip>
          <a:stretch>
            <a:fillRect/>
          </a:stretch>
        </p:blipFill>
        <p:spPr>
          <a:xfrm>
            <a:off x="7485400" y="1168475"/>
            <a:ext cx="1219200" cy="121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p:nvPr/>
        </p:nvSpPr>
        <p:spPr>
          <a:xfrm>
            <a:off x="3470950" y="712200"/>
            <a:ext cx="22020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txBox="1">
            <a:spLocks noGrp="1"/>
          </p:cNvSpPr>
          <p:nvPr>
            <p:ph type="title"/>
          </p:nvPr>
        </p:nvSpPr>
        <p:spPr>
          <a:xfrm>
            <a:off x="311700" y="214275"/>
            <a:ext cx="8520600" cy="9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Happens When Children Don’t Sleep </a:t>
            </a:r>
            <a:endParaRPr/>
          </a:p>
          <a:p>
            <a:pPr marL="0" lvl="0" indent="0" algn="ctr" rtl="0">
              <a:spcBef>
                <a:spcPts val="0"/>
              </a:spcBef>
              <a:spcAft>
                <a:spcPts val="0"/>
              </a:spcAft>
              <a:buNone/>
            </a:pPr>
            <a:endParaRPr/>
          </a:p>
          <a:p>
            <a:pPr marL="457200" lvl="0" indent="0" algn="ctr" rtl="0">
              <a:spcBef>
                <a:spcPts val="0"/>
              </a:spcBef>
              <a:spcAft>
                <a:spcPts val="0"/>
              </a:spcAft>
              <a:buNone/>
            </a:pPr>
            <a:r>
              <a:rPr lang="en" sz="1400">
                <a:latin typeface="Fira Sans Condensed"/>
                <a:ea typeface="Fira Sans Condensed"/>
                <a:cs typeface="Fira Sans Condensed"/>
                <a:sym typeface="Fira Sans Condensed"/>
              </a:rPr>
              <a:t>When children do not sleep it can impact their physical, cognitive, behavioral, and biological health.</a:t>
            </a:r>
            <a:endParaRPr sz="1400">
              <a:latin typeface="Fira Sans Condensed"/>
              <a:ea typeface="Fira Sans Condensed"/>
              <a:cs typeface="Fira Sans Condensed"/>
              <a:sym typeface="Fira Sans Condensed"/>
            </a:endParaRPr>
          </a:p>
        </p:txBody>
      </p:sp>
      <p:sp>
        <p:nvSpPr>
          <p:cNvPr id="321" name="Google Shape;321;p40"/>
          <p:cNvSpPr/>
          <p:nvPr/>
        </p:nvSpPr>
        <p:spPr>
          <a:xfrm>
            <a:off x="632600" y="2020925"/>
            <a:ext cx="1744800" cy="1816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2768800" y="2047950"/>
            <a:ext cx="1744800" cy="178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4818500" y="2020875"/>
            <a:ext cx="1586100" cy="1816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09500" y="2020875"/>
            <a:ext cx="1556700" cy="1816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2458788" y="2824275"/>
            <a:ext cx="228600" cy="20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4551750" y="2864525"/>
            <a:ext cx="228600" cy="20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txBox="1">
            <a:spLocks noGrp="1"/>
          </p:cNvSpPr>
          <p:nvPr>
            <p:ph type="title" idx="4294967295"/>
          </p:nvPr>
        </p:nvSpPr>
        <p:spPr>
          <a:xfrm>
            <a:off x="961674" y="1352200"/>
            <a:ext cx="1556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Physical Symptoms </a:t>
            </a:r>
            <a:endParaRPr sz="1600"/>
          </a:p>
        </p:txBody>
      </p:sp>
      <p:sp>
        <p:nvSpPr>
          <p:cNvPr id="328" name="Google Shape;328;p40"/>
          <p:cNvSpPr txBox="1">
            <a:spLocks noGrp="1"/>
          </p:cNvSpPr>
          <p:nvPr>
            <p:ph type="subTitle" idx="4294967295"/>
          </p:nvPr>
        </p:nvSpPr>
        <p:spPr>
          <a:xfrm>
            <a:off x="632600" y="2047950"/>
            <a:ext cx="17448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Blurred Vision</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Fatigue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Tiredness</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Daytime sleepiness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Change in appetite</a:t>
            </a:r>
            <a:endParaRPr sz="1400">
              <a:latin typeface="Fira Sans Condensed"/>
              <a:ea typeface="Fira Sans Condensed"/>
              <a:cs typeface="Fira Sans Condensed"/>
              <a:sym typeface="Fira Sans Condensed"/>
            </a:endParaRPr>
          </a:p>
          <a:p>
            <a:pPr marL="457200" lvl="0" indent="0" algn="l" rtl="0">
              <a:spcBef>
                <a:spcPts val="1600"/>
              </a:spcBef>
              <a:spcAft>
                <a:spcPts val="1600"/>
              </a:spcAft>
              <a:buNone/>
            </a:pPr>
            <a:endParaRPr sz="1400"/>
          </a:p>
        </p:txBody>
      </p:sp>
      <p:sp>
        <p:nvSpPr>
          <p:cNvPr id="329" name="Google Shape;329;p40"/>
          <p:cNvSpPr txBox="1">
            <a:spLocks noGrp="1"/>
          </p:cNvSpPr>
          <p:nvPr>
            <p:ph type="title" idx="4294967295"/>
          </p:nvPr>
        </p:nvSpPr>
        <p:spPr>
          <a:xfrm>
            <a:off x="2768799" y="1396275"/>
            <a:ext cx="1556700" cy="4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Biological</a:t>
            </a:r>
            <a:endParaRPr sz="1600"/>
          </a:p>
          <a:p>
            <a:pPr marL="0" lvl="0" indent="0" algn="ctr" rtl="0">
              <a:spcBef>
                <a:spcPts val="0"/>
              </a:spcBef>
              <a:spcAft>
                <a:spcPts val="0"/>
              </a:spcAft>
              <a:buNone/>
            </a:pPr>
            <a:r>
              <a:rPr lang="en" sz="1600"/>
              <a:t>Symptoms </a:t>
            </a:r>
            <a:endParaRPr sz="1600"/>
          </a:p>
        </p:txBody>
      </p:sp>
      <p:sp>
        <p:nvSpPr>
          <p:cNvPr id="330" name="Google Shape;330;p40"/>
          <p:cNvSpPr txBox="1">
            <a:spLocks noGrp="1"/>
          </p:cNvSpPr>
          <p:nvPr>
            <p:ph type="title" idx="4294967295"/>
          </p:nvPr>
        </p:nvSpPr>
        <p:spPr>
          <a:xfrm>
            <a:off x="5058249" y="1591050"/>
            <a:ext cx="1556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Behavioral </a:t>
            </a:r>
            <a:endParaRPr sz="1600"/>
          </a:p>
        </p:txBody>
      </p:sp>
      <p:sp>
        <p:nvSpPr>
          <p:cNvPr id="331" name="Google Shape;331;p40"/>
          <p:cNvSpPr txBox="1">
            <a:spLocks noGrp="1"/>
          </p:cNvSpPr>
          <p:nvPr>
            <p:ph type="title" idx="4294967295"/>
          </p:nvPr>
        </p:nvSpPr>
        <p:spPr>
          <a:xfrm>
            <a:off x="6709499" y="1591050"/>
            <a:ext cx="1556700" cy="4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Cognitive </a:t>
            </a:r>
            <a:endParaRPr sz="1600"/>
          </a:p>
        </p:txBody>
      </p:sp>
      <p:sp>
        <p:nvSpPr>
          <p:cNvPr id="332" name="Google Shape;332;p40"/>
          <p:cNvSpPr txBox="1">
            <a:spLocks noGrp="1"/>
          </p:cNvSpPr>
          <p:nvPr>
            <p:ph type="subTitle" idx="4294967295"/>
          </p:nvPr>
        </p:nvSpPr>
        <p:spPr>
          <a:xfrm>
            <a:off x="6673400" y="2020925"/>
            <a:ext cx="16518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Decision Making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Working Memory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Char char="●"/>
            </a:pPr>
            <a:r>
              <a:rPr lang="en" sz="1400">
                <a:latin typeface="Fira Sans Condensed"/>
                <a:ea typeface="Fira Sans Condensed"/>
                <a:cs typeface="Fira Sans Condensed"/>
                <a:sym typeface="Fira Sans Condensed"/>
              </a:rPr>
              <a:t>Learning</a:t>
            </a:r>
            <a:r>
              <a:rPr lang="en" sz="1400"/>
              <a:t> </a:t>
            </a:r>
            <a:endParaRPr sz="1400"/>
          </a:p>
        </p:txBody>
      </p:sp>
      <p:sp>
        <p:nvSpPr>
          <p:cNvPr id="333" name="Google Shape;333;p40"/>
          <p:cNvSpPr txBox="1">
            <a:spLocks noGrp="1"/>
          </p:cNvSpPr>
          <p:nvPr>
            <p:ph type="subTitle" idx="4294967295"/>
          </p:nvPr>
        </p:nvSpPr>
        <p:spPr>
          <a:xfrm>
            <a:off x="2646200" y="2020925"/>
            <a:ext cx="19035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Muscle repair and hormone release are stunted increasing the risk of sickness</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Hypertension</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Obesity </a:t>
            </a:r>
            <a:endParaRPr sz="1400">
              <a:latin typeface="Fira Sans Condensed"/>
              <a:ea typeface="Fira Sans Condensed"/>
              <a:cs typeface="Fira Sans Condensed"/>
              <a:sym typeface="Fira Sans Condensed"/>
            </a:endParaRPr>
          </a:p>
        </p:txBody>
      </p:sp>
      <p:sp>
        <p:nvSpPr>
          <p:cNvPr id="334" name="Google Shape;334;p40"/>
          <p:cNvSpPr txBox="1">
            <a:spLocks noGrp="1"/>
          </p:cNvSpPr>
          <p:nvPr>
            <p:ph type="subTitle" idx="4294967295"/>
          </p:nvPr>
        </p:nvSpPr>
        <p:spPr>
          <a:xfrm>
            <a:off x="4665950" y="2020913"/>
            <a:ext cx="17448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Stress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Aggressive Behavior</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Anxiety</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Depression</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Impulsivity </a:t>
            </a:r>
            <a:endParaRPr sz="1400">
              <a:latin typeface="Fira Sans Condensed"/>
              <a:ea typeface="Fira Sans Condensed"/>
              <a:cs typeface="Fira Sans Condensed"/>
              <a:sym typeface="Fira Sans Condensed"/>
            </a:endParaRPr>
          </a:p>
          <a:p>
            <a:pPr marL="457200" lvl="0" indent="0" algn="l" rtl="0">
              <a:spcBef>
                <a:spcPts val="1600"/>
              </a:spcBef>
              <a:spcAft>
                <a:spcPts val="0"/>
              </a:spcAft>
              <a:buNone/>
            </a:pPr>
            <a:endParaRPr sz="1400"/>
          </a:p>
          <a:p>
            <a:pPr marL="457200" lvl="0" indent="0" algn="ctr" rtl="0">
              <a:spcBef>
                <a:spcPts val="1600"/>
              </a:spcBef>
              <a:spcAft>
                <a:spcPts val="0"/>
              </a:spcAft>
              <a:buNone/>
            </a:pPr>
            <a:r>
              <a:rPr lang="en" sz="1400"/>
              <a:t> </a:t>
            </a:r>
            <a:endParaRPr sz="1400"/>
          </a:p>
          <a:p>
            <a:pPr marL="457200" lvl="0" indent="0" algn="r" rtl="0">
              <a:spcBef>
                <a:spcPts val="1600"/>
              </a:spcBef>
              <a:spcAft>
                <a:spcPts val="1600"/>
              </a:spcAft>
              <a:buNone/>
            </a:pPr>
            <a:r>
              <a:rPr lang="en" sz="1400"/>
              <a:t> </a:t>
            </a:r>
            <a:endParaRPr sz="1400"/>
          </a:p>
        </p:txBody>
      </p:sp>
      <p:sp>
        <p:nvSpPr>
          <p:cNvPr id="335" name="Google Shape;335;p40"/>
          <p:cNvSpPr/>
          <p:nvPr/>
        </p:nvSpPr>
        <p:spPr>
          <a:xfrm>
            <a:off x="6442750" y="2864525"/>
            <a:ext cx="228600" cy="20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txBox="1">
            <a:spLocks noGrp="1"/>
          </p:cNvSpPr>
          <p:nvPr>
            <p:ph type="subTitle" idx="4294967295"/>
          </p:nvPr>
        </p:nvSpPr>
        <p:spPr>
          <a:xfrm>
            <a:off x="678150" y="4048950"/>
            <a:ext cx="72108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1400">
                <a:latin typeface="Fira Sans Condensed"/>
                <a:ea typeface="Fira Sans Condensed"/>
                <a:cs typeface="Fira Sans Condensed"/>
                <a:sym typeface="Fira Sans Condensed"/>
              </a:rPr>
              <a:t>From these symptoms comes disruption of the completion of activities or occupations within these routines such as social participation, leisure participation, school, work, and play</a:t>
            </a:r>
            <a:endParaRPr sz="1400">
              <a:latin typeface="Fira Sans Condensed"/>
              <a:ea typeface="Fira Sans Condensed"/>
              <a:cs typeface="Fira Sans Condensed"/>
              <a:sym typeface="Fira Sans Condensed"/>
            </a:endParaRPr>
          </a:p>
          <a:p>
            <a:pPr marL="457200" lvl="0" indent="0" algn="l" rtl="0">
              <a:spcBef>
                <a:spcPts val="1600"/>
              </a:spcBef>
              <a:spcAft>
                <a:spcPts val="1600"/>
              </a:spcAft>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1"/>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txBox="1">
            <a:spLocks noGrp="1"/>
          </p:cNvSpPr>
          <p:nvPr>
            <p:ph type="title" idx="2"/>
          </p:nvPr>
        </p:nvSpPr>
        <p:spPr>
          <a:xfrm>
            <a:off x="315575"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Happens When Caregivers Don’t Sleep </a:t>
            </a:r>
            <a:endParaRPr/>
          </a:p>
          <a:p>
            <a:pPr marL="0" lvl="0" indent="0" algn="ctr" rtl="0">
              <a:spcBef>
                <a:spcPts val="0"/>
              </a:spcBef>
              <a:spcAft>
                <a:spcPts val="0"/>
              </a:spcAft>
              <a:buNone/>
            </a:pPr>
            <a:endParaRPr sz="1400">
              <a:latin typeface="Fira Sans Condensed"/>
              <a:ea typeface="Fira Sans Condensed"/>
              <a:cs typeface="Fira Sans Condensed"/>
              <a:sym typeface="Fira Sans Condensed"/>
            </a:endParaRPr>
          </a:p>
        </p:txBody>
      </p:sp>
      <p:sp>
        <p:nvSpPr>
          <p:cNvPr id="343" name="Google Shape;343;p41"/>
          <p:cNvSpPr txBox="1">
            <a:spLocks noGrp="1"/>
          </p:cNvSpPr>
          <p:nvPr>
            <p:ph type="title"/>
          </p:nvPr>
        </p:nvSpPr>
        <p:spPr>
          <a:xfrm>
            <a:off x="1061550" y="964725"/>
            <a:ext cx="6577200" cy="4569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n">
                <a:latin typeface="Fira Sans Condensed"/>
                <a:ea typeface="Fira Sans Condensed"/>
                <a:cs typeface="Fira Sans Condensed"/>
                <a:sym typeface="Fira Sans Condensed"/>
              </a:rPr>
              <a:t>When </a:t>
            </a:r>
            <a:r>
              <a:rPr lang="en" u="sng">
                <a:latin typeface="Fira Sans Condensed"/>
                <a:ea typeface="Fira Sans Condensed"/>
                <a:cs typeface="Fira Sans Condensed"/>
                <a:sym typeface="Fira Sans Condensed"/>
              </a:rPr>
              <a:t>children</a:t>
            </a:r>
            <a:r>
              <a:rPr lang="en">
                <a:latin typeface="Fira Sans Condensed"/>
                <a:ea typeface="Fira Sans Condensed"/>
                <a:cs typeface="Fira Sans Condensed"/>
                <a:sym typeface="Fira Sans Condensed"/>
              </a:rPr>
              <a:t> are sleep deprived, c</a:t>
            </a:r>
            <a:r>
              <a:rPr lang="en" u="sng">
                <a:latin typeface="Fira Sans Condensed"/>
                <a:ea typeface="Fira Sans Condensed"/>
                <a:cs typeface="Fira Sans Condensed"/>
                <a:sym typeface="Fira Sans Condensed"/>
              </a:rPr>
              <a:t>aregivers</a:t>
            </a:r>
            <a:r>
              <a:rPr lang="en">
                <a:latin typeface="Fira Sans Condensed"/>
                <a:ea typeface="Fira Sans Condensed"/>
                <a:cs typeface="Fira Sans Condensed"/>
                <a:sym typeface="Fira Sans Condensed"/>
              </a:rPr>
              <a:t> are sleep deprived</a:t>
            </a:r>
            <a:endParaRPr sz="2000">
              <a:latin typeface="Fira Sans Condensed"/>
              <a:ea typeface="Fira Sans Condensed"/>
              <a:cs typeface="Fira Sans Condensed"/>
              <a:sym typeface="Fira Sans Condensed"/>
            </a:endParaRPr>
          </a:p>
        </p:txBody>
      </p:sp>
      <p:sp>
        <p:nvSpPr>
          <p:cNvPr id="344" name="Google Shape;344;p41"/>
          <p:cNvSpPr txBox="1">
            <a:spLocks noGrp="1"/>
          </p:cNvSpPr>
          <p:nvPr>
            <p:ph type="title" idx="5"/>
          </p:nvPr>
        </p:nvSpPr>
        <p:spPr>
          <a:xfrm>
            <a:off x="4576100" y="2893350"/>
            <a:ext cx="3888000" cy="18933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n" sz="1900">
                <a:latin typeface="Fira Sans Condensed"/>
                <a:ea typeface="Fira Sans Condensed"/>
                <a:cs typeface="Fira Sans Condensed"/>
                <a:sym typeface="Fira Sans Condensed"/>
              </a:rPr>
              <a:t>This in turn effects the caregivers ability to fill role expectations. This includes the role of parent, spouse, student, employee etc. </a:t>
            </a:r>
            <a:endParaRPr sz="1900">
              <a:latin typeface="Fira Sans Condensed"/>
              <a:ea typeface="Fira Sans Condensed"/>
              <a:cs typeface="Fira Sans Condensed"/>
              <a:sym typeface="Fira Sans Condensed"/>
            </a:endParaRPr>
          </a:p>
        </p:txBody>
      </p:sp>
      <p:sp>
        <p:nvSpPr>
          <p:cNvPr id="345" name="Google Shape;345;p41"/>
          <p:cNvSpPr txBox="1">
            <a:spLocks noGrp="1"/>
          </p:cNvSpPr>
          <p:nvPr>
            <p:ph type="title" idx="7"/>
          </p:nvPr>
        </p:nvSpPr>
        <p:spPr>
          <a:xfrm>
            <a:off x="400005" y="3348000"/>
            <a:ext cx="3581400" cy="4569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endParaRPr>
              <a:latin typeface="Fira Sans Condensed"/>
              <a:ea typeface="Fira Sans Condensed"/>
              <a:cs typeface="Fira Sans Condensed"/>
              <a:sym typeface="Fira Sans Condensed"/>
            </a:endParaRPr>
          </a:p>
          <a:p>
            <a:pPr marL="457200" lvl="0" indent="0" algn="ctr" rtl="0">
              <a:spcBef>
                <a:spcPts val="0"/>
              </a:spcBef>
              <a:spcAft>
                <a:spcPts val="0"/>
              </a:spcAft>
              <a:buNone/>
            </a:pPr>
            <a:r>
              <a:rPr lang="en" sz="1900"/>
              <a:t> </a:t>
            </a:r>
            <a:r>
              <a:rPr lang="en" sz="1900">
                <a:latin typeface="Fira Sans Condensed"/>
                <a:ea typeface="Fira Sans Condensed"/>
                <a:cs typeface="Fira Sans Condensed"/>
                <a:sym typeface="Fira Sans Condensed"/>
              </a:rPr>
              <a:t>Symptoms can include reduced concentration, increased stress, irritability, impaired sleep quality, and increased sleepiness during the day. </a:t>
            </a:r>
            <a:endParaRPr sz="1900">
              <a:latin typeface="Fira Sans Condensed"/>
              <a:ea typeface="Fira Sans Condensed"/>
              <a:cs typeface="Fira Sans Condensed"/>
              <a:sym typeface="Fira Sans Condensed"/>
            </a:endParaRPr>
          </a:p>
        </p:txBody>
      </p:sp>
      <p:pic>
        <p:nvPicPr>
          <p:cNvPr id="346" name="Google Shape;346;p41"/>
          <p:cNvPicPr preferRelativeResize="0"/>
          <p:nvPr/>
        </p:nvPicPr>
        <p:blipFill>
          <a:blip r:embed="rId3">
            <a:alphaModFix/>
          </a:blip>
          <a:stretch>
            <a:fillRect/>
          </a:stretch>
        </p:blipFill>
        <p:spPr>
          <a:xfrm>
            <a:off x="1834350" y="3924300"/>
            <a:ext cx="1219200" cy="1219200"/>
          </a:xfrm>
          <a:prstGeom prst="rect">
            <a:avLst/>
          </a:prstGeom>
          <a:noFill/>
          <a:ln>
            <a:noFill/>
          </a:ln>
        </p:spPr>
      </p:pic>
      <p:pic>
        <p:nvPicPr>
          <p:cNvPr id="347" name="Google Shape;347;p41"/>
          <p:cNvPicPr preferRelativeResize="0"/>
          <p:nvPr/>
        </p:nvPicPr>
        <p:blipFill>
          <a:blip r:embed="rId4">
            <a:alphaModFix/>
          </a:blip>
          <a:stretch>
            <a:fillRect/>
          </a:stretch>
        </p:blipFill>
        <p:spPr>
          <a:xfrm>
            <a:off x="6136075" y="1832075"/>
            <a:ext cx="1219200" cy="121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txBox="1">
            <a:spLocks noGrp="1"/>
          </p:cNvSpPr>
          <p:nvPr>
            <p:ph type="title" idx="6"/>
          </p:nvPr>
        </p:nvSpPr>
        <p:spPr>
          <a:xfrm>
            <a:off x="311700"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Foster Care &amp; Sleep </a:t>
            </a:r>
            <a:endParaRPr/>
          </a:p>
        </p:txBody>
      </p:sp>
      <p:sp>
        <p:nvSpPr>
          <p:cNvPr id="354" name="Google Shape;354;p42"/>
          <p:cNvSpPr txBox="1">
            <a:spLocks noGrp="1"/>
          </p:cNvSpPr>
          <p:nvPr>
            <p:ph type="title"/>
          </p:nvPr>
        </p:nvSpPr>
        <p:spPr>
          <a:xfrm>
            <a:off x="951920" y="2215450"/>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44%</a:t>
            </a:r>
            <a:endParaRPr/>
          </a:p>
        </p:txBody>
      </p:sp>
      <p:sp>
        <p:nvSpPr>
          <p:cNvPr id="355" name="Google Shape;355;p42"/>
          <p:cNvSpPr txBox="1">
            <a:spLocks noGrp="1"/>
          </p:cNvSpPr>
          <p:nvPr>
            <p:ph type="subTitle" idx="1"/>
          </p:nvPr>
        </p:nvSpPr>
        <p:spPr>
          <a:xfrm>
            <a:off x="951920" y="3184648"/>
            <a:ext cx="21423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13 to 17 year olds had difficulty falling and staying asleep in foster care </a:t>
            </a:r>
            <a:endParaRPr>
              <a:latin typeface="Fira Sans Condensed"/>
              <a:ea typeface="Fira Sans Condensed"/>
              <a:cs typeface="Fira Sans Condensed"/>
              <a:sym typeface="Fira Sans Condensed"/>
            </a:endParaRPr>
          </a:p>
        </p:txBody>
      </p:sp>
      <p:sp>
        <p:nvSpPr>
          <p:cNvPr id="356" name="Google Shape;356;p42"/>
          <p:cNvSpPr txBox="1">
            <a:spLocks noGrp="1"/>
          </p:cNvSpPr>
          <p:nvPr>
            <p:ph type="title" idx="2"/>
          </p:nvPr>
        </p:nvSpPr>
        <p:spPr>
          <a:xfrm>
            <a:off x="3500850" y="1377250"/>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59%</a:t>
            </a:r>
            <a:endParaRPr/>
          </a:p>
        </p:txBody>
      </p:sp>
      <p:sp>
        <p:nvSpPr>
          <p:cNvPr id="357" name="Google Shape;357;p42"/>
          <p:cNvSpPr txBox="1">
            <a:spLocks noGrp="1"/>
          </p:cNvSpPr>
          <p:nvPr>
            <p:ph type="subTitle" idx="3"/>
          </p:nvPr>
        </p:nvSpPr>
        <p:spPr>
          <a:xfrm>
            <a:off x="3500850" y="2346448"/>
            <a:ext cx="21423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11 to 12 year olds in foster care had difficulty falling and staying asleep in foster care </a:t>
            </a:r>
            <a:endParaRPr>
              <a:latin typeface="Fira Sans Condensed"/>
              <a:ea typeface="Fira Sans Condensed"/>
              <a:cs typeface="Fira Sans Condensed"/>
              <a:sym typeface="Fira Sans Condensed"/>
            </a:endParaRPr>
          </a:p>
        </p:txBody>
      </p:sp>
      <p:sp>
        <p:nvSpPr>
          <p:cNvPr id="358" name="Google Shape;358;p42"/>
          <p:cNvSpPr txBox="1">
            <a:spLocks noGrp="1"/>
          </p:cNvSpPr>
          <p:nvPr>
            <p:ph type="title" idx="4"/>
          </p:nvPr>
        </p:nvSpPr>
        <p:spPr>
          <a:xfrm>
            <a:off x="6131775" y="2153450"/>
            <a:ext cx="2605500" cy="20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a:t>These rates are 2 to 6 times higher than the general population at this age </a:t>
            </a:r>
            <a:endParaRPr sz="2600"/>
          </a:p>
        </p:txBody>
      </p:sp>
      <p:sp>
        <p:nvSpPr>
          <p:cNvPr id="359" name="Google Shape;359;p42"/>
          <p:cNvSpPr/>
          <p:nvPr/>
        </p:nvSpPr>
        <p:spPr>
          <a:xfrm>
            <a:off x="4310100" y="3329350"/>
            <a:ext cx="523800" cy="1814100"/>
          </a:xfrm>
          <a:prstGeom prst="rect">
            <a:avLst/>
          </a:prstGeom>
          <a:solidFill>
            <a:srgbClr val="E47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2"/>
          <p:cNvSpPr/>
          <p:nvPr/>
        </p:nvSpPr>
        <p:spPr>
          <a:xfrm>
            <a:off x="1761175" y="4175200"/>
            <a:ext cx="523800" cy="96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3"/>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3"/>
          <p:cNvSpPr txBox="1">
            <a:spLocks noGrp="1"/>
          </p:cNvSpPr>
          <p:nvPr>
            <p:ph type="title" idx="2"/>
          </p:nvPr>
        </p:nvSpPr>
        <p:spPr>
          <a:xfrm>
            <a:off x="320375"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and Sleep </a:t>
            </a:r>
            <a:endParaRPr/>
          </a:p>
        </p:txBody>
      </p:sp>
      <p:sp>
        <p:nvSpPr>
          <p:cNvPr id="367" name="Google Shape;367;p43"/>
          <p:cNvSpPr/>
          <p:nvPr/>
        </p:nvSpPr>
        <p:spPr>
          <a:xfrm>
            <a:off x="0" y="918150"/>
            <a:ext cx="4658100" cy="4202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3"/>
          <p:cNvSpPr txBox="1">
            <a:spLocks noGrp="1"/>
          </p:cNvSpPr>
          <p:nvPr>
            <p:ph type="title"/>
          </p:nvPr>
        </p:nvSpPr>
        <p:spPr>
          <a:xfrm>
            <a:off x="609703" y="1001620"/>
            <a:ext cx="29775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700"/>
              <a:t>What is Trauma? </a:t>
            </a:r>
            <a:endParaRPr sz="2700"/>
          </a:p>
        </p:txBody>
      </p:sp>
      <p:sp>
        <p:nvSpPr>
          <p:cNvPr id="369" name="Google Shape;369;p43"/>
          <p:cNvSpPr txBox="1">
            <a:spLocks noGrp="1"/>
          </p:cNvSpPr>
          <p:nvPr>
            <p:ph type="subTitle" idx="1"/>
          </p:nvPr>
        </p:nvSpPr>
        <p:spPr>
          <a:xfrm>
            <a:off x="160200" y="1494700"/>
            <a:ext cx="4337700" cy="57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As defined by the National Child Traumatic Stress Network it is “ a frightening, dangerous, or violent event that poses a threat to a child’s life or bodily integrity.</a:t>
            </a:r>
            <a:endParaRPr sz="1700">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p>
          <a:p>
            <a:pPr marL="914400" lvl="0" indent="0" algn="l" rtl="0">
              <a:spcBef>
                <a:spcPts val="0"/>
              </a:spcBef>
              <a:spcAft>
                <a:spcPts val="0"/>
              </a:spcAft>
              <a:buNone/>
            </a:pPr>
            <a:endParaRPr sz="1700"/>
          </a:p>
          <a:p>
            <a:pPr marL="914400" lvl="0" indent="0" algn="l" rtl="0">
              <a:spcBef>
                <a:spcPts val="0"/>
              </a:spcBef>
              <a:spcAft>
                <a:spcPts val="0"/>
              </a:spcAft>
              <a:buNone/>
            </a:pPr>
            <a:endParaRPr sz="1700"/>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Additionally, “Witnessing an event that threatens the life or physical security of a loved one can also be traumatic.</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p:txBody>
      </p:sp>
      <p:sp>
        <p:nvSpPr>
          <p:cNvPr id="370" name="Google Shape;370;p43"/>
          <p:cNvSpPr txBox="1">
            <a:spLocks noGrp="1"/>
          </p:cNvSpPr>
          <p:nvPr>
            <p:ph type="title" idx="3"/>
          </p:nvPr>
        </p:nvSpPr>
        <p:spPr>
          <a:xfrm>
            <a:off x="5605527" y="1407921"/>
            <a:ext cx="29775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John James</a:t>
            </a:r>
            <a:endParaRPr/>
          </a:p>
        </p:txBody>
      </p:sp>
      <p:sp>
        <p:nvSpPr>
          <p:cNvPr id="371" name="Google Shape;371;p43"/>
          <p:cNvSpPr/>
          <p:nvPr/>
        </p:nvSpPr>
        <p:spPr>
          <a:xfrm>
            <a:off x="4902575" y="895050"/>
            <a:ext cx="4245300" cy="4248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3"/>
          <p:cNvSpPr txBox="1">
            <a:spLocks noGrp="1"/>
          </p:cNvSpPr>
          <p:nvPr>
            <p:ph type="title"/>
          </p:nvPr>
        </p:nvSpPr>
        <p:spPr>
          <a:xfrm>
            <a:off x="5536475" y="1259576"/>
            <a:ext cx="2977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u="sng"/>
              <a:t>46%</a:t>
            </a:r>
            <a:endParaRPr sz="2700" u="sng"/>
          </a:p>
        </p:txBody>
      </p:sp>
      <p:sp>
        <p:nvSpPr>
          <p:cNvPr id="373" name="Google Shape;373;p43"/>
          <p:cNvSpPr txBox="1">
            <a:spLocks noGrp="1"/>
          </p:cNvSpPr>
          <p:nvPr>
            <p:ph type="subTitle" idx="1"/>
          </p:nvPr>
        </p:nvSpPr>
        <p:spPr>
          <a:xfrm>
            <a:off x="4856375" y="1073575"/>
            <a:ext cx="4337700" cy="5727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sz="1700"/>
          </a:p>
          <a:p>
            <a:pPr marL="914400" lvl="0" indent="0" algn="l" rtl="0">
              <a:spcBef>
                <a:spcPts val="0"/>
              </a:spcBef>
              <a:spcAft>
                <a:spcPts val="0"/>
              </a:spcAft>
              <a:buNone/>
            </a:pPr>
            <a:endParaRPr sz="1700"/>
          </a:p>
          <a:p>
            <a:pPr marL="0" lvl="0" indent="0" algn="ctr" rtl="0">
              <a:spcBef>
                <a:spcPts val="0"/>
              </a:spcBef>
              <a:spcAft>
                <a:spcPts val="0"/>
              </a:spcAft>
              <a:buNone/>
            </a:pPr>
            <a:r>
              <a:rPr lang="en" sz="1700">
                <a:latin typeface="Fira Sans Condensed"/>
                <a:ea typeface="Fira Sans Condensed"/>
                <a:cs typeface="Fira Sans Condensed"/>
                <a:sym typeface="Fira Sans Condensed"/>
              </a:rPr>
              <a:t>Of 17 year olds or younger, report experiencing at least one trauma.</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
        <p:nvSpPr>
          <p:cNvPr id="374" name="Google Shape;374;p43"/>
          <p:cNvSpPr txBox="1">
            <a:spLocks noGrp="1"/>
          </p:cNvSpPr>
          <p:nvPr>
            <p:ph type="title"/>
          </p:nvPr>
        </p:nvSpPr>
        <p:spPr>
          <a:xfrm>
            <a:off x="4898700" y="4592050"/>
            <a:ext cx="4245300" cy="5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u="sng"/>
              <a:t> 22%</a:t>
            </a:r>
            <a:endParaRPr sz="2700" u="sng"/>
          </a:p>
          <a:p>
            <a:pPr marL="0" lvl="0" indent="0" algn="ctr" rtl="0">
              <a:spcBef>
                <a:spcPts val="0"/>
              </a:spcBef>
              <a:spcAft>
                <a:spcPts val="0"/>
              </a:spcAft>
              <a:buNone/>
            </a:pPr>
            <a:r>
              <a:rPr lang="en" sz="1700">
                <a:latin typeface="Fira Sans Condensed"/>
                <a:ea typeface="Fira Sans Condensed"/>
                <a:cs typeface="Fira Sans Condensed"/>
                <a:sym typeface="Fira Sans Condensed"/>
              </a:rPr>
              <a:t>     Of 17 year olds or younger, report experienced more than two types of trauma </a:t>
            </a:r>
            <a:endParaRPr sz="1700">
              <a:latin typeface="Fira Sans Condensed"/>
              <a:ea typeface="Fira Sans Condensed"/>
              <a:cs typeface="Fira Sans Condensed"/>
              <a:sym typeface="Fira Sans Condensed"/>
            </a:endParaRPr>
          </a:p>
          <a:p>
            <a:pPr marL="0" lvl="0" indent="0" algn="ctr" rtl="0">
              <a:spcBef>
                <a:spcPts val="0"/>
              </a:spcBef>
              <a:spcAft>
                <a:spcPts val="0"/>
              </a:spcAft>
              <a:buNone/>
            </a:pPr>
            <a:endParaRPr sz="1700">
              <a:latin typeface="Fira Sans Condensed"/>
              <a:ea typeface="Fira Sans Condensed"/>
              <a:cs typeface="Fira Sans Condensed"/>
              <a:sym typeface="Fira Sans Condensed"/>
            </a:endParaRPr>
          </a:p>
          <a:p>
            <a:pPr marL="0" lvl="0" indent="0" algn="ctr" rtl="0">
              <a:spcBef>
                <a:spcPts val="0"/>
              </a:spcBef>
              <a:spcAft>
                <a:spcPts val="0"/>
              </a:spcAft>
              <a:buNone/>
            </a:pPr>
            <a:endParaRPr sz="1700">
              <a:latin typeface="Fira Sans Condensed"/>
              <a:ea typeface="Fira Sans Condensed"/>
              <a:cs typeface="Fira Sans Condensed"/>
              <a:sym typeface="Fira Sans Condensed"/>
            </a:endParaRPr>
          </a:p>
          <a:p>
            <a:pPr marL="0" lvl="0" indent="0" algn="ctr" rtl="0">
              <a:spcBef>
                <a:spcPts val="0"/>
              </a:spcBef>
              <a:spcAft>
                <a:spcPts val="0"/>
              </a:spcAft>
              <a:buNone/>
            </a:pPr>
            <a:endParaRPr sz="1700">
              <a:latin typeface="Fira Sans Condensed"/>
              <a:ea typeface="Fira Sans Condensed"/>
              <a:cs typeface="Fira Sans Condensed"/>
              <a:sym typeface="Fira Sans Condensed"/>
            </a:endParaRPr>
          </a:p>
          <a:p>
            <a:pPr marL="457200" lvl="0" indent="0" algn="l" rtl="0">
              <a:spcBef>
                <a:spcPts val="0"/>
              </a:spcBef>
              <a:spcAft>
                <a:spcPts val="0"/>
              </a:spcAft>
              <a:buNone/>
            </a:pPr>
            <a:endParaRPr sz="1700">
              <a:latin typeface="Fira Sans Condensed"/>
              <a:ea typeface="Fira Sans Condensed"/>
              <a:cs typeface="Fira Sans Condensed"/>
              <a:sym typeface="Fira Sans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4"/>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4"/>
          <p:cNvSpPr txBox="1">
            <a:spLocks noGrp="1"/>
          </p:cNvSpPr>
          <p:nvPr>
            <p:ph type="title" idx="2"/>
          </p:nvPr>
        </p:nvSpPr>
        <p:spPr>
          <a:xfrm>
            <a:off x="320375" y="101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Trauma and Sleep </a:t>
            </a:r>
            <a:endParaRPr sz="2800"/>
          </a:p>
        </p:txBody>
      </p:sp>
      <p:sp>
        <p:nvSpPr>
          <p:cNvPr id="381" name="Google Shape;381;p44"/>
          <p:cNvSpPr/>
          <p:nvPr/>
        </p:nvSpPr>
        <p:spPr>
          <a:xfrm>
            <a:off x="0" y="1719000"/>
            <a:ext cx="4646400" cy="2919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Condensed Light"/>
              <a:ea typeface="Fira Sans Condensed Light"/>
              <a:cs typeface="Fira Sans Condensed Light"/>
              <a:sym typeface="Fira Sans Condensed Light"/>
            </a:endParaRPr>
          </a:p>
        </p:txBody>
      </p:sp>
      <p:sp>
        <p:nvSpPr>
          <p:cNvPr id="382" name="Google Shape;382;p44"/>
          <p:cNvSpPr txBox="1">
            <a:spLocks noGrp="1"/>
          </p:cNvSpPr>
          <p:nvPr>
            <p:ph type="title"/>
          </p:nvPr>
        </p:nvSpPr>
        <p:spPr>
          <a:xfrm>
            <a:off x="668300" y="1752025"/>
            <a:ext cx="3191700" cy="51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a:t>The Body &amp; Trauma </a:t>
            </a:r>
            <a:endParaRPr sz="2500"/>
          </a:p>
        </p:txBody>
      </p:sp>
      <p:sp>
        <p:nvSpPr>
          <p:cNvPr id="383" name="Google Shape;383;p44"/>
          <p:cNvSpPr txBox="1">
            <a:spLocks noGrp="1"/>
          </p:cNvSpPr>
          <p:nvPr>
            <p:ph type="subTitle" idx="1"/>
          </p:nvPr>
        </p:nvSpPr>
        <p:spPr>
          <a:xfrm>
            <a:off x="49700" y="2132400"/>
            <a:ext cx="4428900" cy="57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When faced with a trauma or experiencing a reminder or “trigger”</a:t>
            </a:r>
            <a:r>
              <a:rPr lang="en" sz="1700"/>
              <a:t>, </a:t>
            </a:r>
            <a:r>
              <a:rPr lang="en" sz="1700">
                <a:latin typeface="Fira Sans Condensed"/>
                <a:ea typeface="Fira Sans Condensed"/>
                <a:cs typeface="Fira Sans Condensed"/>
                <a:sym typeface="Fira Sans Condensed"/>
              </a:rPr>
              <a:t>the body has a natural response known as </a:t>
            </a:r>
            <a:r>
              <a:rPr lang="en" sz="1700" u="sng">
                <a:latin typeface="Fira Sans Condensed"/>
                <a:ea typeface="Fira Sans Condensed"/>
                <a:cs typeface="Fira Sans Condensed"/>
                <a:sym typeface="Fira Sans Condensed"/>
              </a:rPr>
              <a:t>“fight, flight, freeze, or fawn”</a:t>
            </a:r>
            <a:endParaRPr sz="1700"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The body is preparing to protect itself by activating the nervous system releasing three hormones known as norepinephrine, epinephrine, and cortisol.</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p:txBody>
      </p:sp>
      <p:pic>
        <p:nvPicPr>
          <p:cNvPr id="384" name="Google Shape;384;p44"/>
          <p:cNvPicPr preferRelativeResize="0"/>
          <p:nvPr/>
        </p:nvPicPr>
        <p:blipFill>
          <a:blip r:embed="rId3">
            <a:alphaModFix/>
          </a:blip>
          <a:stretch>
            <a:fillRect/>
          </a:stretch>
        </p:blipFill>
        <p:spPr>
          <a:xfrm>
            <a:off x="6705600" y="2705100"/>
            <a:ext cx="2438400" cy="2438400"/>
          </a:xfrm>
          <a:prstGeom prst="rect">
            <a:avLst/>
          </a:prstGeom>
          <a:noFill/>
          <a:ln>
            <a:noFill/>
          </a:ln>
        </p:spPr>
      </p:pic>
      <p:pic>
        <p:nvPicPr>
          <p:cNvPr id="385" name="Google Shape;385;p44"/>
          <p:cNvPicPr preferRelativeResize="0"/>
          <p:nvPr/>
        </p:nvPicPr>
        <p:blipFill>
          <a:blip r:embed="rId4">
            <a:alphaModFix/>
          </a:blip>
          <a:stretch>
            <a:fillRect/>
          </a:stretch>
        </p:blipFill>
        <p:spPr>
          <a:xfrm>
            <a:off x="4894925" y="900800"/>
            <a:ext cx="2271850" cy="227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5"/>
          <p:cNvSpPr txBox="1">
            <a:spLocks noGrp="1"/>
          </p:cNvSpPr>
          <p:nvPr>
            <p:ph type="title" idx="2"/>
          </p:nvPr>
        </p:nvSpPr>
        <p:spPr>
          <a:xfrm>
            <a:off x="321200" y="244500"/>
            <a:ext cx="85206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Body Responses To The Release Of Stress Hormones </a:t>
            </a:r>
            <a:endParaRPr sz="1400">
              <a:latin typeface="Fira Sans Condensed"/>
              <a:ea typeface="Fira Sans Condensed"/>
              <a:cs typeface="Fira Sans Condensed"/>
              <a:sym typeface="Fira Sans Condensed"/>
            </a:endParaRPr>
          </a:p>
          <a:p>
            <a:pPr marL="0" lvl="0" indent="0" algn="ctr" rtl="0">
              <a:spcBef>
                <a:spcPts val="0"/>
              </a:spcBef>
              <a:spcAft>
                <a:spcPts val="0"/>
              </a:spcAft>
              <a:buNone/>
            </a:pP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392" name="Google Shape;392;p45"/>
          <p:cNvSpPr/>
          <p:nvPr/>
        </p:nvSpPr>
        <p:spPr>
          <a:xfrm>
            <a:off x="1050175" y="1508388"/>
            <a:ext cx="695400" cy="1552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5"/>
          <p:cNvSpPr/>
          <p:nvPr/>
        </p:nvSpPr>
        <p:spPr>
          <a:xfrm>
            <a:off x="2596675" y="1508388"/>
            <a:ext cx="695400" cy="155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5"/>
          <p:cNvSpPr/>
          <p:nvPr/>
        </p:nvSpPr>
        <p:spPr>
          <a:xfrm>
            <a:off x="4181975" y="1508388"/>
            <a:ext cx="695400" cy="155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p:nvPr/>
        </p:nvSpPr>
        <p:spPr>
          <a:xfrm>
            <a:off x="5675300" y="1508388"/>
            <a:ext cx="695400" cy="1552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5"/>
          <p:cNvSpPr txBox="1">
            <a:spLocks noGrp="1"/>
          </p:cNvSpPr>
          <p:nvPr>
            <p:ph type="title"/>
          </p:nvPr>
        </p:nvSpPr>
        <p:spPr>
          <a:xfrm>
            <a:off x="546451" y="3146350"/>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Heart Accelerates </a:t>
            </a:r>
            <a:endParaRPr/>
          </a:p>
        </p:txBody>
      </p:sp>
      <p:sp>
        <p:nvSpPr>
          <p:cNvPr id="397" name="Google Shape;397;p45"/>
          <p:cNvSpPr txBox="1">
            <a:spLocks noGrp="1"/>
          </p:cNvSpPr>
          <p:nvPr>
            <p:ph type="title" idx="3"/>
          </p:nvPr>
        </p:nvSpPr>
        <p:spPr>
          <a:xfrm>
            <a:off x="2091476" y="3146350"/>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Pupils Dilate </a:t>
            </a:r>
            <a:endParaRPr/>
          </a:p>
        </p:txBody>
      </p:sp>
      <p:sp>
        <p:nvSpPr>
          <p:cNvPr id="398" name="Google Shape;398;p45"/>
          <p:cNvSpPr txBox="1">
            <a:spLocks noGrp="1"/>
          </p:cNvSpPr>
          <p:nvPr>
            <p:ph type="title" idx="5"/>
          </p:nvPr>
        </p:nvSpPr>
        <p:spPr>
          <a:xfrm>
            <a:off x="3628351" y="3146338"/>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Muscles Tense </a:t>
            </a:r>
            <a:endParaRPr/>
          </a:p>
        </p:txBody>
      </p:sp>
      <p:sp>
        <p:nvSpPr>
          <p:cNvPr id="399" name="Google Shape;399;p45"/>
          <p:cNvSpPr txBox="1">
            <a:spLocks noGrp="1"/>
          </p:cNvSpPr>
          <p:nvPr>
            <p:ph type="title" idx="7"/>
          </p:nvPr>
        </p:nvSpPr>
        <p:spPr>
          <a:xfrm>
            <a:off x="5237388" y="3146350"/>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Fast Breathing</a:t>
            </a:r>
            <a:endParaRPr/>
          </a:p>
        </p:txBody>
      </p:sp>
      <p:sp>
        <p:nvSpPr>
          <p:cNvPr id="400" name="Google Shape;400;p45"/>
          <p:cNvSpPr/>
          <p:nvPr/>
        </p:nvSpPr>
        <p:spPr>
          <a:xfrm>
            <a:off x="7227550" y="1508375"/>
            <a:ext cx="695400" cy="1552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5"/>
          <p:cNvSpPr txBox="1">
            <a:spLocks noGrp="1"/>
          </p:cNvSpPr>
          <p:nvPr>
            <p:ph type="title" idx="7"/>
          </p:nvPr>
        </p:nvSpPr>
        <p:spPr>
          <a:xfrm>
            <a:off x="6831950" y="2836150"/>
            <a:ext cx="1813800" cy="7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Slowed Digestion </a:t>
            </a:r>
            <a:endParaRPr/>
          </a:p>
        </p:txBody>
      </p:sp>
      <p:pic>
        <p:nvPicPr>
          <p:cNvPr id="402" name="Google Shape;402;p45"/>
          <p:cNvPicPr preferRelativeResize="0"/>
          <p:nvPr/>
        </p:nvPicPr>
        <p:blipFill>
          <a:blip r:embed="rId3">
            <a:alphaModFix/>
          </a:blip>
          <a:stretch>
            <a:fillRect/>
          </a:stretch>
        </p:blipFill>
        <p:spPr>
          <a:xfrm>
            <a:off x="2612088" y="2352775"/>
            <a:ext cx="664575" cy="664575"/>
          </a:xfrm>
          <a:prstGeom prst="rect">
            <a:avLst/>
          </a:prstGeom>
          <a:noFill/>
          <a:ln>
            <a:noFill/>
          </a:ln>
        </p:spPr>
      </p:pic>
      <p:pic>
        <p:nvPicPr>
          <p:cNvPr id="403" name="Google Shape;403;p45"/>
          <p:cNvPicPr preferRelativeResize="0"/>
          <p:nvPr/>
        </p:nvPicPr>
        <p:blipFill>
          <a:blip r:embed="rId4">
            <a:alphaModFix/>
          </a:blip>
          <a:stretch>
            <a:fillRect/>
          </a:stretch>
        </p:blipFill>
        <p:spPr>
          <a:xfrm>
            <a:off x="1067063" y="2337350"/>
            <a:ext cx="664575" cy="695425"/>
          </a:xfrm>
          <a:prstGeom prst="rect">
            <a:avLst/>
          </a:prstGeom>
          <a:noFill/>
          <a:ln>
            <a:noFill/>
          </a:ln>
        </p:spPr>
      </p:pic>
      <p:pic>
        <p:nvPicPr>
          <p:cNvPr id="404" name="Google Shape;404;p45"/>
          <p:cNvPicPr preferRelativeResize="0"/>
          <p:nvPr/>
        </p:nvPicPr>
        <p:blipFill>
          <a:blip r:embed="rId5">
            <a:alphaModFix/>
          </a:blip>
          <a:stretch>
            <a:fillRect/>
          </a:stretch>
        </p:blipFill>
        <p:spPr>
          <a:xfrm>
            <a:off x="4182000" y="2469650"/>
            <a:ext cx="664575" cy="591250"/>
          </a:xfrm>
          <a:prstGeom prst="rect">
            <a:avLst/>
          </a:prstGeom>
          <a:noFill/>
          <a:ln>
            <a:noFill/>
          </a:ln>
        </p:spPr>
      </p:pic>
      <p:pic>
        <p:nvPicPr>
          <p:cNvPr id="405" name="Google Shape;405;p45"/>
          <p:cNvPicPr preferRelativeResize="0"/>
          <p:nvPr/>
        </p:nvPicPr>
        <p:blipFill>
          <a:blip r:embed="rId6">
            <a:alphaModFix/>
          </a:blip>
          <a:stretch>
            <a:fillRect/>
          </a:stretch>
        </p:blipFill>
        <p:spPr>
          <a:xfrm>
            <a:off x="5703425" y="2309275"/>
            <a:ext cx="664575" cy="751625"/>
          </a:xfrm>
          <a:prstGeom prst="rect">
            <a:avLst/>
          </a:prstGeom>
          <a:noFill/>
          <a:ln>
            <a:noFill/>
          </a:ln>
        </p:spPr>
      </p:pic>
      <p:pic>
        <p:nvPicPr>
          <p:cNvPr id="406" name="Google Shape;406;p45"/>
          <p:cNvPicPr preferRelativeResize="0"/>
          <p:nvPr/>
        </p:nvPicPr>
        <p:blipFill>
          <a:blip r:embed="rId7">
            <a:alphaModFix/>
          </a:blip>
          <a:stretch>
            <a:fillRect/>
          </a:stretch>
        </p:blipFill>
        <p:spPr>
          <a:xfrm>
            <a:off x="7227550" y="2324700"/>
            <a:ext cx="664575" cy="695425"/>
          </a:xfrm>
          <a:prstGeom prst="rect">
            <a:avLst/>
          </a:prstGeom>
          <a:noFill/>
          <a:ln>
            <a:noFill/>
          </a:ln>
        </p:spPr>
      </p:pic>
      <p:sp>
        <p:nvSpPr>
          <p:cNvPr id="407" name="Google Shape;407;p45"/>
          <p:cNvSpPr txBox="1"/>
          <p:nvPr/>
        </p:nvSpPr>
        <p:spPr>
          <a:xfrm>
            <a:off x="1050175" y="3792025"/>
            <a:ext cx="72339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The body, after releasing the three hormones, secretes them into the bloodstream preparing the body to defend itself.</a:t>
            </a: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6"/>
          <p:cNvSpPr/>
          <p:nvPr/>
        </p:nvSpPr>
        <p:spPr>
          <a:xfrm>
            <a:off x="3226925" y="712200"/>
            <a:ext cx="26958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6"/>
          <p:cNvSpPr txBox="1">
            <a:spLocks noGrp="1"/>
          </p:cNvSpPr>
          <p:nvPr>
            <p:ph type="title" idx="6"/>
          </p:nvPr>
        </p:nvSpPr>
        <p:spPr>
          <a:xfrm>
            <a:off x="246550" y="199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Responses To Fear &amp; Trauma</a:t>
            </a:r>
            <a:endParaRPr/>
          </a:p>
        </p:txBody>
      </p:sp>
      <p:sp>
        <p:nvSpPr>
          <p:cNvPr id="414" name="Google Shape;414;p46"/>
          <p:cNvSpPr/>
          <p:nvPr/>
        </p:nvSpPr>
        <p:spPr>
          <a:xfrm>
            <a:off x="232750" y="2965500"/>
            <a:ext cx="1807500" cy="17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6"/>
          <p:cNvSpPr/>
          <p:nvPr/>
        </p:nvSpPr>
        <p:spPr>
          <a:xfrm>
            <a:off x="2912650" y="1251250"/>
            <a:ext cx="3188400" cy="137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6"/>
          <p:cNvSpPr txBox="1">
            <a:spLocks noGrp="1"/>
          </p:cNvSpPr>
          <p:nvPr>
            <p:ph type="title"/>
          </p:nvPr>
        </p:nvSpPr>
        <p:spPr>
          <a:xfrm>
            <a:off x="3364653" y="817188"/>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Fear Response </a:t>
            </a:r>
            <a:endParaRPr/>
          </a:p>
        </p:txBody>
      </p:sp>
      <p:sp>
        <p:nvSpPr>
          <p:cNvPr id="417" name="Google Shape;417;p46"/>
          <p:cNvSpPr txBox="1">
            <a:spLocks noGrp="1"/>
          </p:cNvSpPr>
          <p:nvPr>
            <p:ph type="subTitle" idx="1"/>
          </p:nvPr>
        </p:nvSpPr>
        <p:spPr>
          <a:xfrm>
            <a:off x="3267403" y="1424225"/>
            <a:ext cx="24789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built in defense mechanism triggered by fear or trauma whether physical or psychological </a:t>
            </a:r>
            <a:endParaRPr/>
          </a:p>
        </p:txBody>
      </p:sp>
      <p:sp>
        <p:nvSpPr>
          <p:cNvPr id="418" name="Google Shape;418;p46"/>
          <p:cNvSpPr txBox="1">
            <a:spLocks noGrp="1"/>
          </p:cNvSpPr>
          <p:nvPr>
            <p:ph type="subTitle" idx="5"/>
          </p:nvPr>
        </p:nvSpPr>
        <p:spPr>
          <a:xfrm>
            <a:off x="45550" y="2965500"/>
            <a:ext cx="21819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Facing the danger and fighting the threat aggressively</a:t>
            </a:r>
            <a:endParaRPr/>
          </a:p>
          <a:p>
            <a:pPr marL="0" lvl="0" indent="0" algn="ctr" rtl="0">
              <a:spcBef>
                <a:spcPts val="0"/>
              </a:spcBef>
              <a:spcAft>
                <a:spcPts val="0"/>
              </a:spcAft>
              <a:buNone/>
            </a:pPr>
            <a:endParaRPr/>
          </a:p>
          <a:p>
            <a:pPr marL="0" lvl="0" indent="0" algn="ctr" rtl="0">
              <a:spcBef>
                <a:spcPts val="0"/>
              </a:spcBef>
              <a:spcAft>
                <a:spcPts val="0"/>
              </a:spcAft>
              <a:buNone/>
            </a:pPr>
            <a:r>
              <a:rPr lang="en"/>
              <a:t>Actions: tight jaw, upset stomach, intense anger, crying, attacking </a:t>
            </a:r>
            <a:endParaRPr/>
          </a:p>
          <a:p>
            <a:pPr marL="0" lvl="0" indent="0" algn="ctr" rtl="0">
              <a:spcBef>
                <a:spcPts val="0"/>
              </a:spcBef>
              <a:spcAft>
                <a:spcPts val="0"/>
              </a:spcAft>
              <a:buNone/>
            </a:pPr>
            <a:r>
              <a:rPr lang="en"/>
              <a:t> </a:t>
            </a:r>
            <a:endParaRPr/>
          </a:p>
        </p:txBody>
      </p:sp>
      <p:sp>
        <p:nvSpPr>
          <p:cNvPr id="419" name="Google Shape;419;p46"/>
          <p:cNvSpPr/>
          <p:nvPr/>
        </p:nvSpPr>
        <p:spPr>
          <a:xfrm>
            <a:off x="2485625" y="2965500"/>
            <a:ext cx="1807500" cy="17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7095875" y="2965500"/>
            <a:ext cx="1807500" cy="17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4738500" y="2965500"/>
            <a:ext cx="1807500" cy="17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txBox="1">
            <a:spLocks noGrp="1"/>
          </p:cNvSpPr>
          <p:nvPr>
            <p:ph type="title" idx="2"/>
          </p:nvPr>
        </p:nvSpPr>
        <p:spPr>
          <a:xfrm>
            <a:off x="-70847" y="250860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Fight </a:t>
            </a:r>
            <a:endParaRPr/>
          </a:p>
        </p:txBody>
      </p:sp>
      <p:sp>
        <p:nvSpPr>
          <p:cNvPr id="423" name="Google Shape;423;p46"/>
          <p:cNvSpPr txBox="1">
            <a:spLocks noGrp="1"/>
          </p:cNvSpPr>
          <p:nvPr>
            <p:ph type="title" idx="2"/>
          </p:nvPr>
        </p:nvSpPr>
        <p:spPr>
          <a:xfrm>
            <a:off x="2227453" y="250860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Flight </a:t>
            </a:r>
            <a:endParaRPr/>
          </a:p>
        </p:txBody>
      </p:sp>
      <p:sp>
        <p:nvSpPr>
          <p:cNvPr id="424" name="Google Shape;424;p46"/>
          <p:cNvSpPr txBox="1">
            <a:spLocks noGrp="1"/>
          </p:cNvSpPr>
          <p:nvPr>
            <p:ph type="title" idx="2"/>
          </p:nvPr>
        </p:nvSpPr>
        <p:spPr>
          <a:xfrm>
            <a:off x="4454603" y="250860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Freeze </a:t>
            </a:r>
            <a:endParaRPr/>
          </a:p>
        </p:txBody>
      </p:sp>
      <p:sp>
        <p:nvSpPr>
          <p:cNvPr id="425" name="Google Shape;425;p46"/>
          <p:cNvSpPr txBox="1">
            <a:spLocks noGrp="1"/>
          </p:cNvSpPr>
          <p:nvPr>
            <p:ph type="title" idx="2"/>
          </p:nvPr>
        </p:nvSpPr>
        <p:spPr>
          <a:xfrm>
            <a:off x="6792278" y="250860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Fawn </a:t>
            </a:r>
            <a:endParaRPr/>
          </a:p>
        </p:txBody>
      </p:sp>
      <p:sp>
        <p:nvSpPr>
          <p:cNvPr id="426" name="Google Shape;426;p46"/>
          <p:cNvSpPr txBox="1">
            <a:spLocks noGrp="1"/>
          </p:cNvSpPr>
          <p:nvPr>
            <p:ph type="subTitle" idx="5"/>
          </p:nvPr>
        </p:nvSpPr>
        <p:spPr>
          <a:xfrm>
            <a:off x="2397825" y="2942000"/>
            <a:ext cx="19377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Running away from the threat to try and save yourself </a:t>
            </a:r>
            <a:endParaRPr/>
          </a:p>
          <a:p>
            <a:pPr marL="0" lvl="0" indent="0" algn="ctr" rtl="0">
              <a:spcBef>
                <a:spcPts val="0"/>
              </a:spcBef>
              <a:spcAft>
                <a:spcPts val="0"/>
              </a:spcAft>
              <a:buNone/>
            </a:pPr>
            <a:endParaRPr/>
          </a:p>
          <a:p>
            <a:pPr marL="0" lvl="0" indent="0" algn="ctr" rtl="0">
              <a:spcBef>
                <a:spcPts val="0"/>
              </a:spcBef>
              <a:spcAft>
                <a:spcPts val="0"/>
              </a:spcAft>
              <a:buNone/>
            </a:pPr>
            <a:r>
              <a:rPr lang="en"/>
              <a:t>Actions: constantly moving feet, legs, and arms, feeling trapped, sense of numbness </a:t>
            </a:r>
            <a:endParaRPr/>
          </a:p>
        </p:txBody>
      </p:sp>
      <p:sp>
        <p:nvSpPr>
          <p:cNvPr id="427" name="Google Shape;427;p46"/>
          <p:cNvSpPr txBox="1">
            <a:spLocks noGrp="1"/>
          </p:cNvSpPr>
          <p:nvPr>
            <p:ph type="subTitle" idx="5"/>
          </p:nvPr>
        </p:nvSpPr>
        <p:spPr>
          <a:xfrm>
            <a:off x="4693100" y="2866238"/>
            <a:ext cx="19377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Equivalent to playing dead through not moving until the threat passes </a:t>
            </a:r>
            <a:endParaRPr/>
          </a:p>
          <a:p>
            <a:pPr marL="0" lvl="0" indent="0" algn="ctr" rtl="0">
              <a:spcBef>
                <a:spcPts val="0"/>
              </a:spcBef>
              <a:spcAft>
                <a:spcPts val="0"/>
              </a:spcAft>
              <a:buNone/>
            </a:pPr>
            <a:endParaRPr/>
          </a:p>
          <a:p>
            <a:pPr marL="0" lvl="0" indent="0" algn="ctr" rtl="0">
              <a:spcBef>
                <a:spcPts val="0"/>
              </a:spcBef>
              <a:spcAft>
                <a:spcPts val="0"/>
              </a:spcAft>
              <a:buNone/>
            </a:pPr>
            <a:r>
              <a:rPr lang="en"/>
              <a:t>Actions: pounding heart, pale skin, sense of dread </a:t>
            </a:r>
            <a:endParaRPr/>
          </a:p>
        </p:txBody>
      </p:sp>
      <p:sp>
        <p:nvSpPr>
          <p:cNvPr id="428" name="Google Shape;428;p46"/>
          <p:cNvSpPr txBox="1">
            <a:spLocks noGrp="1"/>
          </p:cNvSpPr>
          <p:nvPr>
            <p:ph type="subTitle" idx="5"/>
          </p:nvPr>
        </p:nvSpPr>
        <p:spPr>
          <a:xfrm>
            <a:off x="7030775" y="3012900"/>
            <a:ext cx="1937700" cy="85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submissive response that serves to avoid conflict </a:t>
            </a:r>
            <a:endParaRPr/>
          </a:p>
          <a:p>
            <a:pPr marL="0" lvl="0" indent="0" algn="ctr" rtl="0">
              <a:spcBef>
                <a:spcPts val="0"/>
              </a:spcBef>
              <a:spcAft>
                <a:spcPts val="0"/>
              </a:spcAft>
              <a:buNone/>
            </a:pPr>
            <a:endParaRPr/>
          </a:p>
          <a:p>
            <a:pPr marL="0" lvl="0" indent="0" algn="ctr" rtl="0">
              <a:spcBef>
                <a:spcPts val="0"/>
              </a:spcBef>
              <a:spcAft>
                <a:spcPts val="0"/>
              </a:spcAft>
              <a:buNone/>
            </a:pPr>
            <a:r>
              <a:rPr lang="en"/>
              <a:t>Actions: agreeable and helpful regardless of feelings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p:nvPr/>
        </p:nvSpPr>
        <p:spPr>
          <a:xfrm>
            <a:off x="3371850" y="712200"/>
            <a:ext cx="2409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7"/>
          <p:cNvSpPr txBox="1">
            <a:spLocks noGrp="1"/>
          </p:cNvSpPr>
          <p:nvPr>
            <p:ph type="title"/>
          </p:nvPr>
        </p:nvSpPr>
        <p:spPr>
          <a:xfrm>
            <a:off x="3165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Long Term Effects </a:t>
            </a:r>
            <a:endParaRPr/>
          </a:p>
        </p:txBody>
      </p:sp>
      <p:grpSp>
        <p:nvGrpSpPr>
          <p:cNvPr id="435" name="Google Shape;435;p47"/>
          <p:cNvGrpSpPr/>
          <p:nvPr/>
        </p:nvGrpSpPr>
        <p:grpSpPr>
          <a:xfrm>
            <a:off x="4241084" y="2646471"/>
            <a:ext cx="661910" cy="847197"/>
            <a:chOff x="2325395" y="2058460"/>
            <a:chExt cx="400454" cy="512583"/>
          </a:xfrm>
        </p:grpSpPr>
        <p:sp>
          <p:nvSpPr>
            <p:cNvPr id="436" name="Google Shape;436;p47"/>
            <p:cNvSpPr/>
            <p:nvPr/>
          </p:nvSpPr>
          <p:spPr>
            <a:xfrm>
              <a:off x="2325395" y="2098484"/>
              <a:ext cx="400454" cy="472559"/>
            </a:xfrm>
            <a:custGeom>
              <a:avLst/>
              <a:gdLst/>
              <a:ahLst/>
              <a:cxnLst/>
              <a:rect l="l" t="t" r="r" b="b"/>
              <a:pathLst>
                <a:path w="20271" h="23921" extrusionOk="0">
                  <a:moveTo>
                    <a:pt x="2027" y="0"/>
                  </a:moveTo>
                  <a:cubicBezTo>
                    <a:pt x="908" y="1"/>
                    <a:pt x="2" y="908"/>
                    <a:pt x="0" y="2027"/>
                  </a:cubicBezTo>
                  <a:lnTo>
                    <a:pt x="0" y="21893"/>
                  </a:lnTo>
                  <a:cubicBezTo>
                    <a:pt x="2" y="23011"/>
                    <a:pt x="908" y="23919"/>
                    <a:pt x="2027" y="23920"/>
                  </a:cubicBezTo>
                  <a:lnTo>
                    <a:pt x="18243" y="23920"/>
                  </a:lnTo>
                  <a:cubicBezTo>
                    <a:pt x="19361" y="23919"/>
                    <a:pt x="20269" y="23011"/>
                    <a:pt x="20271" y="21893"/>
                  </a:cubicBezTo>
                  <a:lnTo>
                    <a:pt x="20271" y="2027"/>
                  </a:lnTo>
                  <a:cubicBezTo>
                    <a:pt x="20269" y="908"/>
                    <a:pt x="19363" y="1"/>
                    <a:pt x="18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7"/>
            <p:cNvSpPr/>
            <p:nvPr/>
          </p:nvSpPr>
          <p:spPr>
            <a:xfrm>
              <a:off x="2357418" y="2130507"/>
              <a:ext cx="336388" cy="408494"/>
            </a:xfrm>
            <a:custGeom>
              <a:avLst/>
              <a:gdLst/>
              <a:ahLst/>
              <a:cxnLst/>
              <a:rect l="l" t="t" r="r" b="b"/>
              <a:pathLst>
                <a:path w="17028" h="20678" extrusionOk="0">
                  <a:moveTo>
                    <a:pt x="423" y="1"/>
                  </a:moveTo>
                  <a:cubicBezTo>
                    <a:pt x="191" y="1"/>
                    <a:pt x="1" y="190"/>
                    <a:pt x="1" y="423"/>
                  </a:cubicBezTo>
                  <a:lnTo>
                    <a:pt x="1" y="20256"/>
                  </a:lnTo>
                  <a:cubicBezTo>
                    <a:pt x="1" y="20489"/>
                    <a:pt x="192" y="20678"/>
                    <a:pt x="426" y="20678"/>
                  </a:cubicBezTo>
                  <a:lnTo>
                    <a:pt x="16601" y="20678"/>
                  </a:lnTo>
                  <a:cubicBezTo>
                    <a:pt x="16836" y="20678"/>
                    <a:pt x="17026" y="20489"/>
                    <a:pt x="17028" y="20256"/>
                  </a:cubicBezTo>
                  <a:lnTo>
                    <a:pt x="17028" y="423"/>
                  </a:lnTo>
                  <a:cubicBezTo>
                    <a:pt x="17026" y="190"/>
                    <a:pt x="16838" y="1"/>
                    <a:pt x="16604" y="1"/>
                  </a:cubicBezTo>
                  <a:cubicBezTo>
                    <a:pt x="16603" y="1"/>
                    <a:pt x="16602" y="1"/>
                    <a:pt x="16601" y="1"/>
                  </a:cubicBezTo>
                  <a:lnTo>
                    <a:pt x="426" y="1"/>
                  </a:lnTo>
                  <a:cubicBezTo>
                    <a:pt x="425" y="1"/>
                    <a:pt x="424"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7"/>
            <p:cNvSpPr/>
            <p:nvPr/>
          </p:nvSpPr>
          <p:spPr>
            <a:xfrm>
              <a:off x="2405482" y="2194572"/>
              <a:ext cx="80107" cy="80126"/>
            </a:xfrm>
            <a:custGeom>
              <a:avLst/>
              <a:gdLst/>
              <a:ahLst/>
              <a:cxnLst/>
              <a:rect l="l" t="t" r="r" b="b"/>
              <a:pathLst>
                <a:path w="4055" h="4056" extrusionOk="0">
                  <a:moveTo>
                    <a:pt x="3245" y="812"/>
                  </a:moveTo>
                  <a:lnTo>
                    <a:pt x="3245" y="3244"/>
                  </a:lnTo>
                  <a:lnTo>
                    <a:pt x="811" y="3244"/>
                  </a:lnTo>
                  <a:lnTo>
                    <a:pt x="811" y="812"/>
                  </a:lnTo>
                  <a:close/>
                  <a:moveTo>
                    <a:pt x="811" y="1"/>
                  </a:moveTo>
                  <a:cubicBezTo>
                    <a:pt x="363" y="1"/>
                    <a:pt x="0" y="364"/>
                    <a:pt x="0" y="812"/>
                  </a:cubicBezTo>
                  <a:lnTo>
                    <a:pt x="0" y="3244"/>
                  </a:lnTo>
                  <a:cubicBezTo>
                    <a:pt x="0" y="3692"/>
                    <a:pt x="363" y="4055"/>
                    <a:pt x="811" y="4055"/>
                  </a:cubicBezTo>
                  <a:lnTo>
                    <a:pt x="3244" y="4055"/>
                  </a:lnTo>
                  <a:cubicBezTo>
                    <a:pt x="3691" y="4055"/>
                    <a:pt x="4054" y="3692"/>
                    <a:pt x="4054" y="3244"/>
                  </a:cubicBezTo>
                  <a:lnTo>
                    <a:pt x="4054" y="812"/>
                  </a:lnTo>
                  <a:cubicBezTo>
                    <a:pt x="4054" y="364"/>
                    <a:pt x="3691" y="1"/>
                    <a:pt x="3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7"/>
            <p:cNvSpPr/>
            <p:nvPr/>
          </p:nvSpPr>
          <p:spPr>
            <a:xfrm>
              <a:off x="2501590" y="2202593"/>
              <a:ext cx="40024" cy="16041"/>
            </a:xfrm>
            <a:custGeom>
              <a:avLst/>
              <a:gdLst/>
              <a:ahLst/>
              <a:cxnLst/>
              <a:rect l="l" t="t" r="r" b="b"/>
              <a:pathLst>
                <a:path w="2026" h="812" extrusionOk="0">
                  <a:moveTo>
                    <a:pt x="406" y="0"/>
                  </a:moveTo>
                  <a:cubicBezTo>
                    <a:pt x="182" y="0"/>
                    <a:pt x="0" y="182"/>
                    <a:pt x="0" y="406"/>
                  </a:cubicBezTo>
                  <a:cubicBezTo>
                    <a:pt x="0" y="630"/>
                    <a:pt x="182" y="811"/>
                    <a:pt x="406" y="811"/>
                  </a:cubicBezTo>
                  <a:lnTo>
                    <a:pt x="1622" y="811"/>
                  </a:lnTo>
                  <a:cubicBezTo>
                    <a:pt x="1846" y="811"/>
                    <a:pt x="2026" y="630"/>
                    <a:pt x="2026" y="406"/>
                  </a:cubicBezTo>
                  <a:cubicBezTo>
                    <a:pt x="2026" y="182"/>
                    <a:pt x="1846" y="0"/>
                    <a:pt x="1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7"/>
            <p:cNvSpPr/>
            <p:nvPr/>
          </p:nvSpPr>
          <p:spPr>
            <a:xfrm>
              <a:off x="2501590" y="2234616"/>
              <a:ext cx="136132" cy="16041"/>
            </a:xfrm>
            <a:custGeom>
              <a:avLst/>
              <a:gdLst/>
              <a:ahLst/>
              <a:cxnLst/>
              <a:rect l="l" t="t" r="r" b="b"/>
              <a:pathLst>
                <a:path w="6891" h="812" extrusionOk="0">
                  <a:moveTo>
                    <a:pt x="406" y="1"/>
                  </a:moveTo>
                  <a:cubicBezTo>
                    <a:pt x="180" y="1"/>
                    <a:pt x="0" y="183"/>
                    <a:pt x="0" y="406"/>
                  </a:cubicBezTo>
                  <a:cubicBezTo>
                    <a:pt x="0" y="630"/>
                    <a:pt x="180" y="812"/>
                    <a:pt x="406" y="812"/>
                  </a:cubicBezTo>
                  <a:lnTo>
                    <a:pt x="6487" y="812"/>
                  </a:lnTo>
                  <a:cubicBezTo>
                    <a:pt x="6710" y="812"/>
                    <a:pt x="6891" y="630"/>
                    <a:pt x="6891" y="406"/>
                  </a:cubicBezTo>
                  <a:cubicBezTo>
                    <a:pt x="6891" y="183"/>
                    <a:pt x="6710" y="1"/>
                    <a:pt x="64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7"/>
            <p:cNvSpPr/>
            <p:nvPr/>
          </p:nvSpPr>
          <p:spPr>
            <a:xfrm>
              <a:off x="2501590" y="2314722"/>
              <a:ext cx="96128" cy="16021"/>
            </a:xfrm>
            <a:custGeom>
              <a:avLst/>
              <a:gdLst/>
              <a:ahLst/>
              <a:cxnLst/>
              <a:rect l="l" t="t" r="r" b="b"/>
              <a:pathLst>
                <a:path w="4866" h="811" extrusionOk="0">
                  <a:moveTo>
                    <a:pt x="406" y="0"/>
                  </a:moveTo>
                  <a:cubicBezTo>
                    <a:pt x="182" y="0"/>
                    <a:pt x="0" y="182"/>
                    <a:pt x="0" y="405"/>
                  </a:cubicBezTo>
                  <a:cubicBezTo>
                    <a:pt x="0" y="629"/>
                    <a:pt x="182" y="811"/>
                    <a:pt x="406" y="811"/>
                  </a:cubicBezTo>
                  <a:lnTo>
                    <a:pt x="4460" y="811"/>
                  </a:lnTo>
                  <a:cubicBezTo>
                    <a:pt x="4683" y="811"/>
                    <a:pt x="4865" y="629"/>
                    <a:pt x="4865" y="405"/>
                  </a:cubicBezTo>
                  <a:cubicBezTo>
                    <a:pt x="4865" y="182"/>
                    <a:pt x="4683" y="0"/>
                    <a:pt x="4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7"/>
            <p:cNvSpPr/>
            <p:nvPr/>
          </p:nvSpPr>
          <p:spPr>
            <a:xfrm>
              <a:off x="2501590" y="2346745"/>
              <a:ext cx="136132" cy="16041"/>
            </a:xfrm>
            <a:custGeom>
              <a:avLst/>
              <a:gdLst/>
              <a:ahLst/>
              <a:cxnLst/>
              <a:rect l="l" t="t" r="r" b="b"/>
              <a:pathLst>
                <a:path w="6891" h="812" extrusionOk="0">
                  <a:moveTo>
                    <a:pt x="406" y="1"/>
                  </a:moveTo>
                  <a:cubicBezTo>
                    <a:pt x="180" y="1"/>
                    <a:pt x="0" y="182"/>
                    <a:pt x="0" y="406"/>
                  </a:cubicBezTo>
                  <a:cubicBezTo>
                    <a:pt x="0" y="630"/>
                    <a:pt x="180" y="811"/>
                    <a:pt x="406" y="811"/>
                  </a:cubicBezTo>
                  <a:lnTo>
                    <a:pt x="6487" y="811"/>
                  </a:lnTo>
                  <a:cubicBezTo>
                    <a:pt x="6710" y="811"/>
                    <a:pt x="6891" y="630"/>
                    <a:pt x="6891" y="406"/>
                  </a:cubicBezTo>
                  <a:cubicBezTo>
                    <a:pt x="6891" y="182"/>
                    <a:pt x="6710" y="1"/>
                    <a:pt x="64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7"/>
            <p:cNvSpPr/>
            <p:nvPr/>
          </p:nvSpPr>
          <p:spPr>
            <a:xfrm>
              <a:off x="2501590" y="2418831"/>
              <a:ext cx="48064" cy="16041"/>
            </a:xfrm>
            <a:custGeom>
              <a:avLst/>
              <a:gdLst/>
              <a:ahLst/>
              <a:cxnLst/>
              <a:rect l="l" t="t" r="r" b="b"/>
              <a:pathLst>
                <a:path w="2433" h="812" extrusionOk="0">
                  <a:moveTo>
                    <a:pt x="406" y="0"/>
                  </a:moveTo>
                  <a:cubicBezTo>
                    <a:pt x="182" y="0"/>
                    <a:pt x="0" y="182"/>
                    <a:pt x="0" y="406"/>
                  </a:cubicBezTo>
                  <a:cubicBezTo>
                    <a:pt x="0" y="630"/>
                    <a:pt x="182" y="811"/>
                    <a:pt x="406" y="811"/>
                  </a:cubicBezTo>
                  <a:lnTo>
                    <a:pt x="2027" y="811"/>
                  </a:lnTo>
                  <a:cubicBezTo>
                    <a:pt x="2251" y="811"/>
                    <a:pt x="2433" y="630"/>
                    <a:pt x="2433" y="406"/>
                  </a:cubicBezTo>
                  <a:cubicBezTo>
                    <a:pt x="2433" y="182"/>
                    <a:pt x="2251" y="0"/>
                    <a:pt x="2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7"/>
            <p:cNvSpPr/>
            <p:nvPr/>
          </p:nvSpPr>
          <p:spPr>
            <a:xfrm>
              <a:off x="2501590" y="2450854"/>
              <a:ext cx="136132" cy="16041"/>
            </a:xfrm>
            <a:custGeom>
              <a:avLst/>
              <a:gdLst/>
              <a:ahLst/>
              <a:cxnLst/>
              <a:rect l="l" t="t" r="r" b="b"/>
              <a:pathLst>
                <a:path w="6891" h="812" extrusionOk="0">
                  <a:moveTo>
                    <a:pt x="406" y="1"/>
                  </a:moveTo>
                  <a:cubicBezTo>
                    <a:pt x="182" y="1"/>
                    <a:pt x="0" y="183"/>
                    <a:pt x="0" y="406"/>
                  </a:cubicBezTo>
                  <a:cubicBezTo>
                    <a:pt x="0" y="630"/>
                    <a:pt x="182" y="812"/>
                    <a:pt x="406" y="812"/>
                  </a:cubicBezTo>
                  <a:lnTo>
                    <a:pt x="6487" y="812"/>
                  </a:lnTo>
                  <a:cubicBezTo>
                    <a:pt x="6709" y="812"/>
                    <a:pt x="6891" y="630"/>
                    <a:pt x="6891" y="406"/>
                  </a:cubicBezTo>
                  <a:cubicBezTo>
                    <a:pt x="6891" y="183"/>
                    <a:pt x="6709" y="1"/>
                    <a:pt x="64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7"/>
            <p:cNvSpPr/>
            <p:nvPr/>
          </p:nvSpPr>
          <p:spPr>
            <a:xfrm>
              <a:off x="2485589" y="2058460"/>
              <a:ext cx="80107" cy="40063"/>
            </a:xfrm>
            <a:custGeom>
              <a:avLst/>
              <a:gdLst/>
              <a:ahLst/>
              <a:cxnLst/>
              <a:rect l="l" t="t" r="r" b="b"/>
              <a:pathLst>
                <a:path w="4055" h="2028" extrusionOk="0">
                  <a:moveTo>
                    <a:pt x="1217" y="0"/>
                  </a:moveTo>
                  <a:cubicBezTo>
                    <a:pt x="546" y="2"/>
                    <a:pt x="1" y="545"/>
                    <a:pt x="1" y="1217"/>
                  </a:cubicBezTo>
                  <a:lnTo>
                    <a:pt x="1" y="1622"/>
                  </a:lnTo>
                  <a:cubicBezTo>
                    <a:pt x="1" y="1846"/>
                    <a:pt x="182" y="2027"/>
                    <a:pt x="406" y="2027"/>
                  </a:cubicBezTo>
                  <a:cubicBezTo>
                    <a:pt x="630" y="2027"/>
                    <a:pt x="812" y="1846"/>
                    <a:pt x="812" y="1622"/>
                  </a:cubicBezTo>
                  <a:lnTo>
                    <a:pt x="812" y="1217"/>
                  </a:lnTo>
                  <a:cubicBezTo>
                    <a:pt x="812" y="993"/>
                    <a:pt x="992" y="813"/>
                    <a:pt x="1216" y="813"/>
                  </a:cubicBezTo>
                  <a:lnTo>
                    <a:pt x="2837" y="813"/>
                  </a:lnTo>
                  <a:cubicBezTo>
                    <a:pt x="3061" y="813"/>
                    <a:pt x="3241" y="993"/>
                    <a:pt x="3243" y="1217"/>
                  </a:cubicBezTo>
                  <a:lnTo>
                    <a:pt x="3243" y="1622"/>
                  </a:lnTo>
                  <a:cubicBezTo>
                    <a:pt x="3243" y="1846"/>
                    <a:pt x="3424" y="2026"/>
                    <a:pt x="3648" y="2026"/>
                  </a:cubicBezTo>
                  <a:lnTo>
                    <a:pt x="3649" y="2026"/>
                  </a:lnTo>
                  <a:cubicBezTo>
                    <a:pt x="3873" y="2026"/>
                    <a:pt x="4055" y="1845"/>
                    <a:pt x="4055" y="1622"/>
                  </a:cubicBezTo>
                  <a:lnTo>
                    <a:pt x="4055" y="1217"/>
                  </a:lnTo>
                  <a:cubicBezTo>
                    <a:pt x="4053" y="545"/>
                    <a:pt x="3510" y="2"/>
                    <a:pt x="2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7"/>
            <p:cNvSpPr/>
            <p:nvPr/>
          </p:nvSpPr>
          <p:spPr>
            <a:xfrm>
              <a:off x="2429504" y="2082463"/>
              <a:ext cx="192236" cy="72086"/>
            </a:xfrm>
            <a:custGeom>
              <a:avLst/>
              <a:gdLst/>
              <a:ahLst/>
              <a:cxnLst/>
              <a:rect l="l" t="t" r="r" b="b"/>
              <a:pathLst>
                <a:path w="9731" h="3649" extrusionOk="0">
                  <a:moveTo>
                    <a:pt x="406" y="0"/>
                  </a:moveTo>
                  <a:cubicBezTo>
                    <a:pt x="182" y="0"/>
                    <a:pt x="0" y="182"/>
                    <a:pt x="0" y="406"/>
                  </a:cubicBezTo>
                  <a:lnTo>
                    <a:pt x="0" y="1622"/>
                  </a:lnTo>
                  <a:cubicBezTo>
                    <a:pt x="0" y="2741"/>
                    <a:pt x="907" y="3649"/>
                    <a:pt x="2028" y="3649"/>
                  </a:cubicBezTo>
                  <a:lnTo>
                    <a:pt x="7703" y="3649"/>
                  </a:lnTo>
                  <a:cubicBezTo>
                    <a:pt x="8822" y="3649"/>
                    <a:pt x="9730" y="2741"/>
                    <a:pt x="9730" y="1622"/>
                  </a:cubicBezTo>
                  <a:lnTo>
                    <a:pt x="9730" y="406"/>
                  </a:lnTo>
                  <a:cubicBezTo>
                    <a:pt x="9729" y="182"/>
                    <a:pt x="9547" y="0"/>
                    <a:pt x="9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7"/>
            <p:cNvSpPr/>
            <p:nvPr/>
          </p:nvSpPr>
          <p:spPr>
            <a:xfrm>
              <a:off x="2405482" y="2298701"/>
              <a:ext cx="80107" cy="80107"/>
            </a:xfrm>
            <a:custGeom>
              <a:avLst/>
              <a:gdLst/>
              <a:ahLst/>
              <a:cxnLst/>
              <a:rect l="l" t="t" r="r" b="b"/>
              <a:pathLst>
                <a:path w="4055" h="4055" extrusionOk="0">
                  <a:moveTo>
                    <a:pt x="3245" y="811"/>
                  </a:moveTo>
                  <a:lnTo>
                    <a:pt x="3245" y="3243"/>
                  </a:lnTo>
                  <a:lnTo>
                    <a:pt x="811" y="3243"/>
                  </a:lnTo>
                  <a:lnTo>
                    <a:pt x="811" y="811"/>
                  </a:lnTo>
                  <a:close/>
                  <a:moveTo>
                    <a:pt x="811" y="0"/>
                  </a:moveTo>
                  <a:cubicBezTo>
                    <a:pt x="363" y="0"/>
                    <a:pt x="0" y="363"/>
                    <a:pt x="0" y="811"/>
                  </a:cubicBezTo>
                  <a:lnTo>
                    <a:pt x="0" y="3243"/>
                  </a:lnTo>
                  <a:cubicBezTo>
                    <a:pt x="0" y="3691"/>
                    <a:pt x="363" y="4054"/>
                    <a:pt x="811" y="4054"/>
                  </a:cubicBezTo>
                  <a:lnTo>
                    <a:pt x="3244" y="4054"/>
                  </a:lnTo>
                  <a:cubicBezTo>
                    <a:pt x="3691" y="4054"/>
                    <a:pt x="4054" y="3691"/>
                    <a:pt x="4054" y="3243"/>
                  </a:cubicBezTo>
                  <a:lnTo>
                    <a:pt x="4054" y="811"/>
                  </a:lnTo>
                  <a:cubicBezTo>
                    <a:pt x="4054" y="363"/>
                    <a:pt x="3691" y="0"/>
                    <a:pt x="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7"/>
            <p:cNvSpPr/>
            <p:nvPr/>
          </p:nvSpPr>
          <p:spPr>
            <a:xfrm>
              <a:off x="2405482" y="2402810"/>
              <a:ext cx="80107" cy="80107"/>
            </a:xfrm>
            <a:custGeom>
              <a:avLst/>
              <a:gdLst/>
              <a:ahLst/>
              <a:cxnLst/>
              <a:rect l="l" t="t" r="r" b="b"/>
              <a:pathLst>
                <a:path w="4055" h="4055" extrusionOk="0">
                  <a:moveTo>
                    <a:pt x="3245" y="811"/>
                  </a:moveTo>
                  <a:lnTo>
                    <a:pt x="3245" y="3244"/>
                  </a:lnTo>
                  <a:lnTo>
                    <a:pt x="811" y="3244"/>
                  </a:lnTo>
                  <a:lnTo>
                    <a:pt x="811" y="811"/>
                  </a:lnTo>
                  <a:close/>
                  <a:moveTo>
                    <a:pt x="811" y="1"/>
                  </a:moveTo>
                  <a:cubicBezTo>
                    <a:pt x="363" y="1"/>
                    <a:pt x="0" y="364"/>
                    <a:pt x="0" y="811"/>
                  </a:cubicBezTo>
                  <a:lnTo>
                    <a:pt x="0" y="3244"/>
                  </a:lnTo>
                  <a:cubicBezTo>
                    <a:pt x="0" y="3691"/>
                    <a:pt x="363" y="4055"/>
                    <a:pt x="811" y="4055"/>
                  </a:cubicBezTo>
                  <a:lnTo>
                    <a:pt x="3244" y="4055"/>
                  </a:lnTo>
                  <a:cubicBezTo>
                    <a:pt x="3691" y="4053"/>
                    <a:pt x="4054" y="3691"/>
                    <a:pt x="4054" y="3244"/>
                  </a:cubicBezTo>
                  <a:lnTo>
                    <a:pt x="4054" y="811"/>
                  </a:lnTo>
                  <a:cubicBezTo>
                    <a:pt x="4054" y="364"/>
                    <a:pt x="3691" y="1"/>
                    <a:pt x="3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7"/>
            <p:cNvSpPr/>
            <p:nvPr/>
          </p:nvSpPr>
          <p:spPr>
            <a:xfrm>
              <a:off x="2428734" y="2298701"/>
              <a:ext cx="73647" cy="56104"/>
            </a:xfrm>
            <a:custGeom>
              <a:avLst/>
              <a:gdLst/>
              <a:ahLst/>
              <a:cxnLst/>
              <a:rect l="l" t="t" r="r" b="b"/>
              <a:pathLst>
                <a:path w="3728" h="2840" extrusionOk="0">
                  <a:moveTo>
                    <a:pt x="3282" y="1"/>
                  </a:moveTo>
                  <a:cubicBezTo>
                    <a:pt x="3178" y="1"/>
                    <a:pt x="3074" y="40"/>
                    <a:pt x="2996" y="120"/>
                  </a:cubicBezTo>
                  <a:lnTo>
                    <a:pt x="1256" y="1860"/>
                  </a:lnTo>
                  <a:lnTo>
                    <a:pt x="731" y="1336"/>
                  </a:lnTo>
                  <a:cubicBezTo>
                    <a:pt x="652" y="1257"/>
                    <a:pt x="548" y="1217"/>
                    <a:pt x="444" y="1217"/>
                  </a:cubicBezTo>
                  <a:cubicBezTo>
                    <a:pt x="340" y="1217"/>
                    <a:pt x="237" y="1257"/>
                    <a:pt x="158" y="1336"/>
                  </a:cubicBezTo>
                  <a:cubicBezTo>
                    <a:pt x="0" y="1494"/>
                    <a:pt x="0" y="1751"/>
                    <a:pt x="158" y="1909"/>
                  </a:cubicBezTo>
                  <a:lnTo>
                    <a:pt x="969" y="2720"/>
                  </a:lnTo>
                  <a:cubicBezTo>
                    <a:pt x="1045" y="2796"/>
                    <a:pt x="1147" y="2838"/>
                    <a:pt x="1256" y="2838"/>
                  </a:cubicBezTo>
                  <a:lnTo>
                    <a:pt x="1256" y="2839"/>
                  </a:lnTo>
                  <a:cubicBezTo>
                    <a:pt x="1363" y="2839"/>
                    <a:pt x="1465" y="2796"/>
                    <a:pt x="1541" y="2720"/>
                  </a:cubicBezTo>
                  <a:lnTo>
                    <a:pt x="3568" y="693"/>
                  </a:lnTo>
                  <a:cubicBezTo>
                    <a:pt x="3728" y="535"/>
                    <a:pt x="3728" y="278"/>
                    <a:pt x="3568" y="120"/>
                  </a:cubicBezTo>
                  <a:cubicBezTo>
                    <a:pt x="3490" y="40"/>
                    <a:pt x="3386"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47"/>
          <p:cNvSpPr txBox="1">
            <a:spLocks noGrp="1"/>
          </p:cNvSpPr>
          <p:nvPr>
            <p:ph type="title" idx="4294967295"/>
          </p:nvPr>
        </p:nvSpPr>
        <p:spPr>
          <a:xfrm>
            <a:off x="825726" y="1033575"/>
            <a:ext cx="2498400" cy="456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Our bodies are not designed to live in a “fear response” over and over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It results in changes in how the brain. It allows the automatic fear reactions to overcome conscious thinking.</a:t>
            </a:r>
            <a:endParaRPr sz="1700">
              <a:latin typeface="Fira Sans Condensed"/>
              <a:ea typeface="Fira Sans Condensed"/>
              <a:cs typeface="Fira Sans Condensed"/>
              <a:sym typeface="Fira Sans Condensed"/>
            </a:endParaRPr>
          </a:p>
        </p:txBody>
      </p:sp>
      <p:sp>
        <p:nvSpPr>
          <p:cNvPr id="451" name="Google Shape;451;p47"/>
          <p:cNvSpPr txBox="1">
            <a:spLocks noGrp="1"/>
          </p:cNvSpPr>
          <p:nvPr>
            <p:ph type="title" idx="4294967295"/>
          </p:nvPr>
        </p:nvSpPr>
        <p:spPr>
          <a:xfrm>
            <a:off x="5496475" y="1033575"/>
            <a:ext cx="3236400" cy="84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Fira Sans Condensed"/>
              <a:buChar char="●"/>
            </a:pPr>
            <a:r>
              <a:rPr lang="en" sz="1600">
                <a:latin typeface="Fira Sans Condensed"/>
                <a:ea typeface="Fira Sans Condensed"/>
                <a:cs typeface="Fira Sans Condensed"/>
                <a:sym typeface="Fira Sans Condensed"/>
              </a:rPr>
              <a:t>Chronically increased cortisol levels leave children on edge or “over-reactive”.  It can also leave children “shutting down” during real threats.</a:t>
            </a:r>
            <a:endParaRPr sz="1600">
              <a:latin typeface="Fira Sans Condensed"/>
              <a:ea typeface="Fira Sans Condensed"/>
              <a:cs typeface="Fira Sans Condensed"/>
              <a:sym typeface="Fira Sans Condensed"/>
            </a:endParaRPr>
          </a:p>
          <a:p>
            <a:pPr marL="0" lvl="0" indent="0" algn="l" rtl="0">
              <a:spcBef>
                <a:spcPts val="0"/>
              </a:spcBef>
              <a:spcAft>
                <a:spcPts val="0"/>
              </a:spcAft>
              <a:buNone/>
            </a:pPr>
            <a:endParaRPr sz="1600">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sz="1600">
                <a:latin typeface="Fira Sans Condensed"/>
                <a:ea typeface="Fira Sans Condensed"/>
                <a:cs typeface="Fira Sans Condensed"/>
                <a:sym typeface="Fira Sans Condensed"/>
              </a:rPr>
              <a:t>Example:  </a:t>
            </a:r>
            <a:endParaRPr sz="1600">
              <a:latin typeface="Fira Sans Condensed"/>
              <a:ea typeface="Fira Sans Condensed"/>
              <a:cs typeface="Fira Sans Condensed"/>
              <a:sym typeface="Fira Sans Condensed"/>
            </a:endParaRPr>
          </a:p>
          <a:p>
            <a:pPr marL="914400" lvl="1" indent="-330200" algn="l" rtl="0">
              <a:spcBef>
                <a:spcPts val="0"/>
              </a:spcBef>
              <a:spcAft>
                <a:spcPts val="0"/>
              </a:spcAft>
              <a:buSzPts val="1600"/>
              <a:buFont typeface="Fira Sans Condensed"/>
              <a:buChar char="○"/>
            </a:pPr>
            <a:r>
              <a:rPr lang="en" sz="1600">
                <a:latin typeface="Fira Sans Condensed"/>
                <a:ea typeface="Fira Sans Condensed"/>
                <a:cs typeface="Fira Sans Condensed"/>
                <a:sym typeface="Fira Sans Condensed"/>
              </a:rPr>
              <a:t>A person who has a phobia of heights may find themselves in a stress response on an airplane or walking up a flight of stairs. Things that are normal to us may trigger a response in them causing panic</a:t>
            </a:r>
            <a:endParaRPr sz="1600">
              <a:latin typeface="Fira Sans Condensed"/>
              <a:ea typeface="Fira Sans Condensed"/>
              <a:cs typeface="Fira Sans Condensed"/>
              <a:sym typeface="Fira Sans Condensed"/>
            </a:endParaRPr>
          </a:p>
          <a:p>
            <a:pPr marL="0" lvl="0" indent="0" algn="l" rtl="0">
              <a:spcBef>
                <a:spcPts val="0"/>
              </a:spcBef>
              <a:spcAft>
                <a:spcPts val="0"/>
              </a:spcAft>
              <a:buNone/>
            </a:pPr>
            <a:r>
              <a:rPr lang="en" sz="1600">
                <a:latin typeface="Fira Sans Condensed"/>
                <a:ea typeface="Fira Sans Condensed"/>
                <a:cs typeface="Fira Sans Condensed"/>
                <a:sym typeface="Fira Sans Condensed"/>
              </a:rPr>
              <a:t> </a:t>
            </a:r>
            <a:endParaRPr sz="1600">
              <a:latin typeface="Fira Sans Condensed"/>
              <a:ea typeface="Fira Sans Condensed"/>
              <a:cs typeface="Fira Sans Condensed"/>
              <a:sym typeface="Fira Sans Condensed"/>
            </a:endParaRPr>
          </a:p>
        </p:txBody>
      </p:sp>
      <p:sp>
        <p:nvSpPr>
          <p:cNvPr id="452" name="Google Shape;452;p47"/>
          <p:cNvSpPr txBox="1">
            <a:spLocks noGrp="1"/>
          </p:cNvSpPr>
          <p:nvPr>
            <p:ph type="subTitle" idx="4294967295"/>
          </p:nvPr>
        </p:nvSpPr>
        <p:spPr>
          <a:xfrm>
            <a:off x="6254075" y="3572275"/>
            <a:ext cx="155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p>
          <a:p>
            <a:pPr marL="0" lvl="0" indent="0" algn="l" rtl="0">
              <a:spcBef>
                <a:spcPts val="1600"/>
              </a:spcBef>
              <a:spcAft>
                <a:spcPts val="1600"/>
              </a:spcAft>
              <a:buNone/>
            </a:pPr>
            <a:endParaRPr sz="1400"/>
          </a:p>
        </p:txBody>
      </p:sp>
      <p:grpSp>
        <p:nvGrpSpPr>
          <p:cNvPr id="453" name="Google Shape;453;p47"/>
          <p:cNvGrpSpPr/>
          <p:nvPr/>
        </p:nvGrpSpPr>
        <p:grpSpPr>
          <a:xfrm>
            <a:off x="3469500" y="1790775"/>
            <a:ext cx="2214600" cy="2558600"/>
            <a:chOff x="3469500" y="1790775"/>
            <a:chExt cx="2214600" cy="2558600"/>
          </a:xfrm>
        </p:grpSpPr>
        <p:sp>
          <p:nvSpPr>
            <p:cNvPr id="454" name="Google Shape;454;p47"/>
            <p:cNvSpPr/>
            <p:nvPr/>
          </p:nvSpPr>
          <p:spPr>
            <a:xfrm>
              <a:off x="3469500" y="1962775"/>
              <a:ext cx="2214600" cy="2214600"/>
            </a:xfrm>
            <a:prstGeom prst="ellipse">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7"/>
            <p:cNvSpPr/>
            <p:nvPr/>
          </p:nvSpPr>
          <p:spPr>
            <a:xfrm>
              <a:off x="3495675" y="2267575"/>
              <a:ext cx="390600" cy="39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7"/>
            <p:cNvSpPr/>
            <p:nvPr/>
          </p:nvSpPr>
          <p:spPr>
            <a:xfrm>
              <a:off x="3495675" y="3481975"/>
              <a:ext cx="390600" cy="39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7"/>
            <p:cNvSpPr/>
            <p:nvPr/>
          </p:nvSpPr>
          <p:spPr>
            <a:xfrm flipH="1">
              <a:off x="5257800" y="2267575"/>
              <a:ext cx="390600" cy="39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7"/>
            <p:cNvSpPr/>
            <p:nvPr/>
          </p:nvSpPr>
          <p:spPr>
            <a:xfrm flipH="1">
              <a:off x="5257800" y="3481975"/>
              <a:ext cx="390600" cy="39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7"/>
            <p:cNvSpPr/>
            <p:nvPr/>
          </p:nvSpPr>
          <p:spPr>
            <a:xfrm>
              <a:off x="4457700" y="1790775"/>
              <a:ext cx="228600" cy="3576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7"/>
            <p:cNvSpPr/>
            <p:nvPr/>
          </p:nvSpPr>
          <p:spPr>
            <a:xfrm rot="10800000">
              <a:off x="4457700" y="3991775"/>
              <a:ext cx="228600" cy="3576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47"/>
          <p:cNvSpPr/>
          <p:nvPr/>
        </p:nvSpPr>
        <p:spPr>
          <a:xfrm>
            <a:off x="3937475" y="2646375"/>
            <a:ext cx="1334100" cy="847200"/>
          </a:xfrm>
          <a:prstGeom prst="rect">
            <a:avLst/>
          </a:prstGeom>
          <a:solidFill>
            <a:srgbClr val="F3F3F3"/>
          </a:solidFill>
          <a:ln w="7620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Condensed Light"/>
              <a:ea typeface="Fira Sans Condensed Light"/>
              <a:cs typeface="Fira Sans Condensed Light"/>
              <a:sym typeface="Fira Sans Condensed Light"/>
            </a:endParaRPr>
          </a:p>
        </p:txBody>
      </p:sp>
      <p:pic>
        <p:nvPicPr>
          <p:cNvPr id="462" name="Google Shape;462;p47"/>
          <p:cNvPicPr preferRelativeResize="0"/>
          <p:nvPr/>
        </p:nvPicPr>
        <p:blipFill>
          <a:blip r:embed="rId3">
            <a:alphaModFix/>
          </a:blip>
          <a:stretch>
            <a:fillRect/>
          </a:stretch>
        </p:blipFill>
        <p:spPr>
          <a:xfrm>
            <a:off x="3962400" y="2460375"/>
            <a:ext cx="1219200"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idx="2"/>
          </p:nvPr>
        </p:nvSpPr>
        <p:spPr>
          <a:xfrm>
            <a:off x="1240375" y="1528275"/>
            <a:ext cx="10746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93" name="Google Shape;193;p30"/>
          <p:cNvSpPr txBox="1">
            <a:spLocks noGrp="1"/>
          </p:cNvSpPr>
          <p:nvPr>
            <p:ph type="title" idx="3"/>
          </p:nvPr>
        </p:nvSpPr>
        <p:spPr>
          <a:xfrm>
            <a:off x="6406325" y="2190000"/>
            <a:ext cx="19377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Happens When We Don’t Sleep?</a:t>
            </a:r>
            <a:endParaRPr/>
          </a:p>
        </p:txBody>
      </p:sp>
      <p:sp>
        <p:nvSpPr>
          <p:cNvPr id="194" name="Google Shape;194;p30"/>
          <p:cNvSpPr txBox="1">
            <a:spLocks noGrp="1"/>
          </p:cNvSpPr>
          <p:nvPr>
            <p:ph type="title" idx="5"/>
          </p:nvPr>
        </p:nvSpPr>
        <p:spPr>
          <a:xfrm>
            <a:off x="6733275" y="15282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95" name="Google Shape;195;p30"/>
          <p:cNvSpPr txBox="1">
            <a:spLocks noGrp="1"/>
          </p:cNvSpPr>
          <p:nvPr>
            <p:ph type="title" idx="6"/>
          </p:nvPr>
        </p:nvSpPr>
        <p:spPr>
          <a:xfrm>
            <a:off x="5292150" y="380920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Introduction To This Series </a:t>
            </a:r>
            <a:endParaRPr/>
          </a:p>
        </p:txBody>
      </p:sp>
      <p:sp>
        <p:nvSpPr>
          <p:cNvPr id="196" name="Google Shape;196;p30"/>
          <p:cNvSpPr txBox="1">
            <a:spLocks noGrp="1"/>
          </p:cNvSpPr>
          <p:nvPr>
            <p:ph type="title" idx="8"/>
          </p:nvPr>
        </p:nvSpPr>
        <p:spPr>
          <a:xfrm>
            <a:off x="5599875" y="29977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197" name="Google Shape;197;p30"/>
          <p:cNvSpPr/>
          <p:nvPr/>
        </p:nvSpPr>
        <p:spPr>
          <a:xfrm>
            <a:off x="0" y="0"/>
            <a:ext cx="336300" cy="15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txBox="1">
            <a:spLocks noGrp="1"/>
          </p:cNvSpPr>
          <p:nvPr>
            <p:ph type="title" idx="5"/>
          </p:nvPr>
        </p:nvSpPr>
        <p:spPr>
          <a:xfrm>
            <a:off x="4005300" y="15282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99" name="Google Shape;199;p30"/>
          <p:cNvSpPr txBox="1">
            <a:spLocks noGrp="1"/>
          </p:cNvSpPr>
          <p:nvPr>
            <p:ph type="title" idx="5"/>
          </p:nvPr>
        </p:nvSpPr>
        <p:spPr>
          <a:xfrm>
            <a:off x="2602125" y="305042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200" name="Google Shape;200;p30"/>
          <p:cNvSpPr txBox="1">
            <a:spLocks noGrp="1"/>
          </p:cNvSpPr>
          <p:nvPr>
            <p:ph type="title" idx="9"/>
          </p:nvPr>
        </p:nvSpPr>
        <p:spPr>
          <a:xfrm>
            <a:off x="3398275" y="2136675"/>
            <a:ext cx="25644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Age Appropriate Sleep </a:t>
            </a:r>
            <a:endParaRPr/>
          </a:p>
        </p:txBody>
      </p:sp>
      <p:sp>
        <p:nvSpPr>
          <p:cNvPr id="201" name="Google Shape;201;p30"/>
          <p:cNvSpPr txBox="1">
            <a:spLocks noGrp="1"/>
          </p:cNvSpPr>
          <p:nvPr>
            <p:ph type="title" idx="9"/>
          </p:nvPr>
        </p:nvSpPr>
        <p:spPr>
          <a:xfrm>
            <a:off x="1886625" y="3899425"/>
            <a:ext cx="25644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Does Trauma Affect Sleep?</a:t>
            </a:r>
            <a:endParaRPr/>
          </a:p>
        </p:txBody>
      </p:sp>
      <p:sp>
        <p:nvSpPr>
          <p:cNvPr id="202" name="Google Shape;202;p30"/>
          <p:cNvSpPr txBox="1">
            <a:spLocks noGrp="1"/>
          </p:cNvSpPr>
          <p:nvPr>
            <p:ph type="title" idx="9"/>
          </p:nvPr>
        </p:nvSpPr>
        <p:spPr>
          <a:xfrm>
            <a:off x="495475" y="2343300"/>
            <a:ext cx="25644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Sleep &amp; What Happens During It </a:t>
            </a:r>
            <a:endParaRPr/>
          </a:p>
        </p:txBody>
      </p:sp>
      <p:sp>
        <p:nvSpPr>
          <p:cNvPr id="203" name="Google Shape;203;p30"/>
          <p:cNvSpPr txBox="1">
            <a:spLocks noGrp="1"/>
          </p:cNvSpPr>
          <p:nvPr>
            <p:ph type="title" idx="2"/>
          </p:nvPr>
        </p:nvSpPr>
        <p:spPr>
          <a:xfrm>
            <a:off x="2582550" y="110300"/>
            <a:ext cx="39789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Outline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8"/>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8"/>
          <p:cNvSpPr txBox="1">
            <a:spLocks noGrp="1"/>
          </p:cNvSpPr>
          <p:nvPr>
            <p:ph type="title" idx="2"/>
          </p:nvPr>
        </p:nvSpPr>
        <p:spPr>
          <a:xfrm>
            <a:off x="320375"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and Sleep </a:t>
            </a:r>
            <a:endParaRPr/>
          </a:p>
        </p:txBody>
      </p:sp>
      <p:sp>
        <p:nvSpPr>
          <p:cNvPr id="469" name="Google Shape;469;p48"/>
          <p:cNvSpPr txBox="1">
            <a:spLocks noGrp="1"/>
          </p:cNvSpPr>
          <p:nvPr>
            <p:ph type="subTitle" idx="1"/>
          </p:nvPr>
        </p:nvSpPr>
        <p:spPr>
          <a:xfrm>
            <a:off x="-174500" y="1699150"/>
            <a:ext cx="5130900" cy="57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When trauma is repeated or multiple traumatic experiences occur, it can cause complex effects across the lifespan. </a:t>
            </a:r>
            <a:endParaRPr sz="2000">
              <a:latin typeface="Fira Sans Condensed"/>
              <a:ea typeface="Fira Sans Condensed"/>
              <a:cs typeface="Fira Sans Condensed"/>
              <a:sym typeface="Fira Sans Condensed"/>
            </a:endParaRPr>
          </a:p>
          <a:p>
            <a:pPr marL="4572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Many individuals are undiagnosed with complex trauma and are often misdiagnosed with attention-deficit/hyperactivity disorder (ADHD), conduct disorder, oppositional defiant disorder, and bipolar disorder </a:t>
            </a:r>
            <a:endParaRPr sz="2000">
              <a:latin typeface="Fira Sans Condensed"/>
              <a:ea typeface="Fira Sans Condensed"/>
              <a:cs typeface="Fira Sans Condensed"/>
              <a:sym typeface="Fira Sans Condensed"/>
            </a:endParaRPr>
          </a:p>
          <a:p>
            <a:pPr marL="0" lvl="0" indent="0" algn="l" rtl="0">
              <a:spcBef>
                <a:spcPts val="0"/>
              </a:spcBef>
              <a:spcAft>
                <a:spcPts val="0"/>
              </a:spcAft>
              <a:buNone/>
            </a:pPr>
            <a:endParaRPr sz="1700"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u="sng">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p:txBody>
      </p:sp>
      <p:pic>
        <p:nvPicPr>
          <p:cNvPr id="470" name="Google Shape;470;p48"/>
          <p:cNvPicPr preferRelativeResize="0"/>
          <p:nvPr/>
        </p:nvPicPr>
        <p:blipFill>
          <a:blip r:embed="rId3">
            <a:alphaModFix/>
          </a:blip>
          <a:stretch>
            <a:fillRect/>
          </a:stretch>
        </p:blipFill>
        <p:spPr>
          <a:xfrm>
            <a:off x="4843375" y="1002925"/>
            <a:ext cx="3882802" cy="3882802"/>
          </a:xfrm>
          <a:prstGeom prst="rect">
            <a:avLst/>
          </a:prstGeom>
          <a:noFill/>
          <a:ln>
            <a:noFill/>
          </a:ln>
        </p:spPr>
      </p:pic>
      <p:sp>
        <p:nvSpPr>
          <p:cNvPr id="471" name="Google Shape;471;p48"/>
          <p:cNvSpPr txBox="1"/>
          <p:nvPr/>
        </p:nvSpPr>
        <p:spPr>
          <a:xfrm>
            <a:off x="5065650" y="4834650"/>
            <a:ext cx="3545700" cy="4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chemeClr val="dk2"/>
                </a:solidFill>
                <a:latin typeface="Fira Sans Condensed Light"/>
                <a:ea typeface="Fira Sans Condensed Light"/>
                <a:cs typeface="Fira Sans Condensed Light"/>
                <a:sym typeface="Fira Sans Condensed Light"/>
              </a:rPr>
              <a:t>Fellman, V., Heppell, P. J., &amp; Rao, S. (2024). Afraid and Awake: The Interaction Between Trauma and Sleep in Children and Adolescents. </a:t>
            </a:r>
            <a:endParaRPr sz="200">
              <a:solidFill>
                <a:schemeClr val="dk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9"/>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9"/>
          <p:cNvSpPr txBox="1">
            <a:spLocks noGrp="1"/>
          </p:cNvSpPr>
          <p:nvPr>
            <p:ph type="title" idx="2"/>
          </p:nvPr>
        </p:nvSpPr>
        <p:spPr>
          <a:xfrm>
            <a:off x="320375" y="96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and Sleep </a:t>
            </a:r>
            <a:endParaRPr/>
          </a:p>
        </p:txBody>
      </p:sp>
      <p:sp>
        <p:nvSpPr>
          <p:cNvPr id="478" name="Google Shape;478;p49"/>
          <p:cNvSpPr txBox="1">
            <a:spLocks noGrp="1"/>
          </p:cNvSpPr>
          <p:nvPr>
            <p:ph type="subTitle" idx="1"/>
          </p:nvPr>
        </p:nvSpPr>
        <p:spPr>
          <a:xfrm>
            <a:off x="-165450" y="1714225"/>
            <a:ext cx="4943100" cy="57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Complex trauma often comes with mood and anxiety symptoms. It often also comes with behavioral dysregulation. </a:t>
            </a:r>
            <a:endParaRPr sz="1700">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These symptoms can be a form of </a:t>
            </a:r>
            <a:r>
              <a:rPr lang="en" sz="1700" u="sng">
                <a:latin typeface="Fira Sans Condensed"/>
                <a:ea typeface="Fira Sans Condensed"/>
                <a:cs typeface="Fira Sans Condensed"/>
                <a:sym typeface="Fira Sans Condensed"/>
              </a:rPr>
              <a:t>communication</a:t>
            </a:r>
            <a:r>
              <a:rPr lang="en" sz="1700">
                <a:latin typeface="Fira Sans Condensed"/>
                <a:ea typeface="Fira Sans Condensed"/>
                <a:cs typeface="Fira Sans Condensed"/>
                <a:sym typeface="Fira Sans Condensed"/>
              </a:rPr>
              <a:t> for those caring for them </a:t>
            </a:r>
            <a:endParaRPr sz="1700">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Meeting these “behaviors” with empathy, understanding, and normalization can be the key to understanding their trauma and choosing the correct strategies to help them</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u="sng">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p:txBody>
      </p:sp>
      <p:pic>
        <p:nvPicPr>
          <p:cNvPr id="479" name="Google Shape;479;p49"/>
          <p:cNvPicPr preferRelativeResize="0"/>
          <p:nvPr/>
        </p:nvPicPr>
        <p:blipFill>
          <a:blip r:embed="rId3">
            <a:alphaModFix/>
          </a:blip>
          <a:stretch>
            <a:fillRect/>
          </a:stretch>
        </p:blipFill>
        <p:spPr>
          <a:xfrm>
            <a:off x="5895450" y="1676625"/>
            <a:ext cx="2438400" cy="2438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0"/>
          <p:cNvSpPr/>
          <p:nvPr/>
        </p:nvSpPr>
        <p:spPr>
          <a:xfrm>
            <a:off x="3362500" y="712200"/>
            <a:ext cx="24222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0"/>
          <p:cNvSpPr txBox="1">
            <a:spLocks noGrp="1"/>
          </p:cNvSpPr>
          <p:nvPr>
            <p:ph type="title" idx="2"/>
          </p:nvPr>
        </p:nvSpPr>
        <p:spPr>
          <a:xfrm>
            <a:off x="313300" y="93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and Sleep </a:t>
            </a:r>
            <a:endParaRPr/>
          </a:p>
        </p:txBody>
      </p:sp>
      <p:sp>
        <p:nvSpPr>
          <p:cNvPr id="486" name="Google Shape;486;p50"/>
          <p:cNvSpPr txBox="1">
            <a:spLocks noGrp="1"/>
          </p:cNvSpPr>
          <p:nvPr>
            <p:ph type="subTitle" idx="6"/>
          </p:nvPr>
        </p:nvSpPr>
        <p:spPr>
          <a:xfrm>
            <a:off x="604070" y="1096350"/>
            <a:ext cx="37113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8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r>
              <a:rPr lang="en" sz="1800">
                <a:latin typeface="Fira Sans Condensed"/>
                <a:ea typeface="Fira Sans Condensed"/>
                <a:cs typeface="Fira Sans Condensed"/>
                <a:sym typeface="Fira Sans Condensed"/>
              </a:rPr>
              <a:t>Trauma is different for everyone and has different implications for sleep unique to the type of trauma.</a:t>
            </a:r>
            <a:endParaRPr sz="18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8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r>
              <a:rPr lang="en" sz="1800">
                <a:latin typeface="Fira Sans Condensed"/>
                <a:ea typeface="Fira Sans Condensed"/>
                <a:cs typeface="Fira Sans Condensed"/>
                <a:sym typeface="Fira Sans Condensed"/>
              </a:rPr>
              <a:t>Again, looking closely at the actions of a foster child around bedtime can point you to what areas you can adjust or aid in to facilitate sleep.</a:t>
            </a:r>
            <a:endParaRPr sz="18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87" name="Google Shape;487;p50"/>
          <p:cNvSpPr txBox="1"/>
          <p:nvPr/>
        </p:nvSpPr>
        <p:spPr>
          <a:xfrm>
            <a:off x="4770025" y="1216675"/>
            <a:ext cx="3767400" cy="32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Example: A child may experience abandonment and be</a:t>
            </a:r>
            <a:r>
              <a:rPr lang="en" sz="1800" u="sng">
                <a:solidFill>
                  <a:schemeClr val="dk2"/>
                </a:solidFill>
                <a:latin typeface="Fira Sans Condensed"/>
                <a:ea typeface="Fira Sans Condensed"/>
                <a:cs typeface="Fira Sans Condensed"/>
                <a:sym typeface="Fira Sans Condensed"/>
              </a:rPr>
              <a:t> afraid to be alone</a:t>
            </a:r>
            <a:r>
              <a:rPr lang="en" sz="1800">
                <a:solidFill>
                  <a:schemeClr val="dk2"/>
                </a:solidFill>
                <a:latin typeface="Fira Sans Condensed"/>
                <a:ea typeface="Fira Sans Condensed"/>
                <a:cs typeface="Fira Sans Condensed"/>
                <a:sym typeface="Fira Sans Condensed"/>
              </a:rPr>
              <a:t> when sleeping or another child may have experienced abuse at night and want to be </a:t>
            </a:r>
            <a:r>
              <a:rPr lang="en" sz="1800" u="sng">
                <a:solidFill>
                  <a:schemeClr val="dk2"/>
                </a:solidFill>
                <a:latin typeface="Fira Sans Condensed"/>
                <a:ea typeface="Fira Sans Condensed"/>
                <a:cs typeface="Fira Sans Condensed"/>
                <a:sym typeface="Fira Sans Condensed"/>
              </a:rPr>
              <a:t>completely alone</a:t>
            </a:r>
            <a:r>
              <a:rPr lang="en" sz="1800">
                <a:solidFill>
                  <a:schemeClr val="dk2"/>
                </a:solidFill>
                <a:latin typeface="Fira Sans Condensed"/>
                <a:ea typeface="Fira Sans Condensed"/>
                <a:cs typeface="Fira Sans Condensed"/>
                <a:sym typeface="Fira Sans Condensed"/>
              </a:rPr>
              <a:t> to feel safe.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r>
              <a:rPr lang="en" sz="1800">
                <a:solidFill>
                  <a:schemeClr val="dk2"/>
                </a:solidFill>
                <a:latin typeface="Fira Sans Condensed"/>
                <a:ea typeface="Fira Sans Condensed"/>
                <a:cs typeface="Fira Sans Condensed"/>
                <a:sym typeface="Fira Sans Condensed"/>
              </a:rPr>
              <a:t>They both have trauma and anxiety around sleep manifesting in different ways causing sleep issues.</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1"/>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1"/>
          <p:cNvSpPr txBox="1">
            <a:spLocks noGrp="1"/>
          </p:cNvSpPr>
          <p:nvPr>
            <p:ph type="title" idx="2"/>
          </p:nvPr>
        </p:nvSpPr>
        <p:spPr>
          <a:xfrm>
            <a:off x="320375"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and Sleep </a:t>
            </a:r>
            <a:endParaRPr/>
          </a:p>
        </p:txBody>
      </p:sp>
      <p:sp>
        <p:nvSpPr>
          <p:cNvPr id="494" name="Google Shape;494;p51"/>
          <p:cNvSpPr/>
          <p:nvPr/>
        </p:nvSpPr>
        <p:spPr>
          <a:xfrm>
            <a:off x="0" y="918150"/>
            <a:ext cx="4658100" cy="4202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1"/>
          <p:cNvSpPr txBox="1">
            <a:spLocks noGrp="1"/>
          </p:cNvSpPr>
          <p:nvPr>
            <p:ph type="title"/>
          </p:nvPr>
        </p:nvSpPr>
        <p:spPr>
          <a:xfrm>
            <a:off x="756750" y="1001625"/>
            <a:ext cx="31446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a:t>The Body &amp; Trauma </a:t>
            </a:r>
            <a:endParaRPr sz="2700"/>
          </a:p>
        </p:txBody>
      </p:sp>
      <p:sp>
        <p:nvSpPr>
          <p:cNvPr id="496" name="Google Shape;496;p51"/>
          <p:cNvSpPr txBox="1">
            <a:spLocks noGrp="1"/>
          </p:cNvSpPr>
          <p:nvPr>
            <p:ph type="subTitle" idx="1"/>
          </p:nvPr>
        </p:nvSpPr>
        <p:spPr>
          <a:xfrm>
            <a:off x="160200" y="1494700"/>
            <a:ext cx="4337700" cy="57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Being physically safe does not always equal feeling safe</a:t>
            </a:r>
            <a:endParaRPr sz="2000">
              <a:latin typeface="Fira Sans Condensed"/>
              <a:ea typeface="Fira Sans Condensed"/>
              <a:cs typeface="Fira Sans Condensed"/>
              <a:sym typeface="Fira Sans Condensed"/>
            </a:endParaRPr>
          </a:p>
          <a:p>
            <a:pPr marL="4572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Early experiences of trauma create dysregulation or disruption of the stress response system. </a:t>
            </a:r>
            <a:endParaRPr sz="2000">
              <a:latin typeface="Fira Sans Condensed"/>
              <a:ea typeface="Fira Sans Condensed"/>
              <a:cs typeface="Fira Sans Condensed"/>
              <a:sym typeface="Fira Sans Condensed"/>
            </a:endParaRPr>
          </a:p>
          <a:p>
            <a:pPr marL="4572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This can create a child that is extremely hyper vigilant and has hyperarousal even what there is no physical threat. </a:t>
            </a:r>
            <a:endParaRPr sz="2000">
              <a:latin typeface="Fira Sans Condensed"/>
              <a:ea typeface="Fira Sans Condensed"/>
              <a:cs typeface="Fira Sans Condensed"/>
              <a:sym typeface="Fira Sans Condensed"/>
            </a:endParaRPr>
          </a:p>
          <a:p>
            <a:pPr marL="4572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For the child, </a:t>
            </a:r>
            <a:r>
              <a:rPr lang="en" sz="2000" u="sng">
                <a:latin typeface="Fira Sans Condensed"/>
                <a:ea typeface="Fira Sans Condensed"/>
                <a:cs typeface="Fira Sans Condensed"/>
                <a:sym typeface="Fira Sans Condensed"/>
              </a:rPr>
              <a:t>the threat is very real</a:t>
            </a:r>
            <a:r>
              <a:rPr lang="en" sz="2000">
                <a:latin typeface="Fira Sans Condensed"/>
                <a:ea typeface="Fira Sans Condensed"/>
                <a:cs typeface="Fira Sans Condensed"/>
                <a:sym typeface="Fira Sans Condensed"/>
              </a:rPr>
              <a:t>. </a:t>
            </a:r>
            <a:endParaRPr sz="20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u="sng">
              <a:latin typeface="Fira Sans Condensed"/>
              <a:ea typeface="Fira Sans Condensed"/>
              <a:cs typeface="Fira Sans Condensed"/>
              <a:sym typeface="Fira Sans Condensed"/>
            </a:endParaRPr>
          </a:p>
          <a:p>
            <a:pPr marL="914400" lvl="0" indent="0" algn="l" rtl="0">
              <a:spcBef>
                <a:spcPts val="0"/>
              </a:spcBef>
              <a:spcAft>
                <a:spcPts val="0"/>
              </a:spcAft>
              <a:buNone/>
            </a:pPr>
            <a:endParaRPr sz="1700"/>
          </a:p>
          <a:p>
            <a:pPr marL="91440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p:txBody>
      </p:sp>
      <p:sp>
        <p:nvSpPr>
          <p:cNvPr id="497" name="Google Shape;497;p51"/>
          <p:cNvSpPr txBox="1">
            <a:spLocks noGrp="1"/>
          </p:cNvSpPr>
          <p:nvPr>
            <p:ph type="title" idx="3"/>
          </p:nvPr>
        </p:nvSpPr>
        <p:spPr>
          <a:xfrm>
            <a:off x="5605527" y="1407921"/>
            <a:ext cx="29775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John James</a:t>
            </a:r>
            <a:endParaRPr/>
          </a:p>
        </p:txBody>
      </p:sp>
      <p:sp>
        <p:nvSpPr>
          <p:cNvPr id="498" name="Google Shape;498;p51"/>
          <p:cNvSpPr/>
          <p:nvPr/>
        </p:nvSpPr>
        <p:spPr>
          <a:xfrm>
            <a:off x="4902575" y="895050"/>
            <a:ext cx="4245300" cy="4248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1"/>
          <p:cNvSpPr txBox="1">
            <a:spLocks noGrp="1"/>
          </p:cNvSpPr>
          <p:nvPr>
            <p:ph type="subTitle" idx="1"/>
          </p:nvPr>
        </p:nvSpPr>
        <p:spPr>
          <a:xfrm>
            <a:off x="4658100" y="1326425"/>
            <a:ext cx="4489800" cy="1375800"/>
          </a:xfrm>
          <a:prstGeom prst="rect">
            <a:avLst/>
          </a:prstGeom>
        </p:spPr>
        <p:txBody>
          <a:bodyPr spcFirstLastPara="1" wrap="square" lIns="91425" tIns="91425" rIns="91425" bIns="91425" anchor="t" anchorCtr="0">
            <a:noAutofit/>
          </a:bodyPr>
          <a:lstStyle/>
          <a:p>
            <a:pPr marL="9144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Children often look to their parents to soothe fears.</a:t>
            </a:r>
            <a:endParaRPr sz="2000">
              <a:latin typeface="Fira Sans Condensed"/>
              <a:ea typeface="Fira Sans Condensed"/>
              <a:cs typeface="Fira Sans Condensed"/>
              <a:sym typeface="Fira Sans Condensed"/>
            </a:endParaRPr>
          </a:p>
          <a:p>
            <a:pPr marL="9144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When a child enters you home, healthy attachment has to be created and does not come automatically </a:t>
            </a:r>
            <a:endParaRPr sz="2000">
              <a:latin typeface="Fira Sans Condensed"/>
              <a:ea typeface="Fira Sans Condensed"/>
              <a:cs typeface="Fira Sans Condensed"/>
              <a:sym typeface="Fira Sans Condensed"/>
            </a:endParaRPr>
          </a:p>
          <a:p>
            <a:pPr marL="914400" lvl="0" indent="-355600" algn="l" rtl="0">
              <a:spcBef>
                <a:spcPts val="0"/>
              </a:spcBef>
              <a:spcAft>
                <a:spcPts val="0"/>
              </a:spcAft>
              <a:buSzPts val="2000"/>
              <a:buFont typeface="Fira Sans Condensed"/>
              <a:buChar char="●"/>
            </a:pPr>
            <a:r>
              <a:rPr lang="en" sz="2000">
                <a:latin typeface="Fira Sans Condensed"/>
                <a:ea typeface="Fira Sans Condensed"/>
                <a:cs typeface="Fira Sans Condensed"/>
                <a:sym typeface="Fira Sans Condensed"/>
              </a:rPr>
              <a:t>It is completely normal for attachment to take time and they can be created through trust and safety. </a:t>
            </a:r>
            <a:endParaRPr sz="2000">
              <a:latin typeface="Fira Sans Condensed"/>
              <a:ea typeface="Fira Sans Condensed"/>
              <a:cs typeface="Fira Sans Condensed"/>
              <a:sym typeface="Fira Sans Condensed"/>
            </a:endParaRPr>
          </a:p>
          <a:p>
            <a:pPr marL="914400" lvl="0" indent="0" algn="l" rtl="0">
              <a:spcBef>
                <a:spcPts val="0"/>
              </a:spcBef>
              <a:spcAft>
                <a:spcPts val="0"/>
              </a:spcAft>
              <a:buClr>
                <a:schemeClr val="dk1"/>
              </a:buClr>
              <a:buSzPts val="1100"/>
              <a:buFont typeface="Arial"/>
              <a:buNone/>
            </a:pPr>
            <a:endParaRPr sz="2000">
              <a:latin typeface="Fira Sans Condensed"/>
              <a:ea typeface="Fira Sans Condensed"/>
              <a:cs typeface="Fira Sans Condensed"/>
              <a:sym typeface="Fira Sans Condensed"/>
            </a:endParaRPr>
          </a:p>
          <a:p>
            <a:pPr marL="914400" lvl="0" indent="0" algn="l" rtl="0">
              <a:spcBef>
                <a:spcPts val="0"/>
              </a:spcBef>
              <a:spcAft>
                <a:spcPts val="0"/>
              </a:spcAft>
              <a:buClr>
                <a:schemeClr val="dk1"/>
              </a:buClr>
              <a:buSzPts val="1100"/>
              <a:buFont typeface="Arial"/>
              <a:buNone/>
            </a:pPr>
            <a:endParaRPr sz="1600">
              <a:latin typeface="Fira Sans Condensed"/>
              <a:ea typeface="Fira Sans Condensed"/>
              <a:cs typeface="Fira Sans Condensed"/>
              <a:sym typeface="Fira Sans Condensed"/>
            </a:endParaRPr>
          </a:p>
          <a:p>
            <a:pPr marL="914400" lvl="0" indent="0" algn="l" rtl="0">
              <a:spcBef>
                <a:spcPts val="0"/>
              </a:spcBef>
              <a:spcAft>
                <a:spcPts val="0"/>
              </a:spcAft>
              <a:buNone/>
            </a:pPr>
            <a:endParaRPr sz="1600"/>
          </a:p>
          <a:p>
            <a:pPr marL="45720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
        <p:nvSpPr>
          <p:cNvPr id="500" name="Google Shape;500;p51"/>
          <p:cNvSpPr txBox="1">
            <a:spLocks noGrp="1"/>
          </p:cNvSpPr>
          <p:nvPr>
            <p:ph type="title"/>
          </p:nvPr>
        </p:nvSpPr>
        <p:spPr>
          <a:xfrm>
            <a:off x="5255825" y="1001625"/>
            <a:ext cx="3538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a:t>Attachment </a:t>
            </a: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2"/>
          <p:cNvSpPr/>
          <p:nvPr/>
        </p:nvSpPr>
        <p:spPr>
          <a:xfrm>
            <a:off x="845775" y="1142850"/>
            <a:ext cx="1960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2"/>
          <p:cNvSpPr txBox="1">
            <a:spLocks noGrp="1"/>
          </p:cNvSpPr>
          <p:nvPr>
            <p:ph type="title"/>
          </p:nvPr>
        </p:nvSpPr>
        <p:spPr>
          <a:xfrm>
            <a:off x="1062225" y="307425"/>
            <a:ext cx="6392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Imagine </a:t>
            </a:r>
            <a:endParaRPr/>
          </a:p>
        </p:txBody>
      </p:sp>
      <p:sp>
        <p:nvSpPr>
          <p:cNvPr id="507" name="Google Shape;507;p52"/>
          <p:cNvSpPr txBox="1">
            <a:spLocks noGrp="1"/>
          </p:cNvSpPr>
          <p:nvPr>
            <p:ph type="body" idx="1"/>
          </p:nvPr>
        </p:nvSpPr>
        <p:spPr>
          <a:xfrm>
            <a:off x="717925" y="1327575"/>
            <a:ext cx="4264200" cy="31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Fira Sans Condensed"/>
                <a:ea typeface="Fira Sans Condensed"/>
                <a:cs typeface="Fira Sans Condensed"/>
                <a:sym typeface="Fira Sans Condensed"/>
              </a:rPr>
              <a:t>You are a foster child who has just been placed into foster care. You have past trauma, and it is time for you to go to sleep for a new school in the morning. You not only have a new caregiver and new foster siblings but a new room, a new routine, and new clothes. You cannot help but worry about your siblings that got a different placement and if you will see them again. </a:t>
            </a:r>
            <a:endParaRPr sz="2000">
              <a:latin typeface="Fira Sans Condensed"/>
              <a:ea typeface="Fira Sans Condensed"/>
              <a:cs typeface="Fira Sans Condensed"/>
              <a:sym typeface="Fira Sans Condensed"/>
            </a:endParaRPr>
          </a:p>
          <a:p>
            <a:pPr marL="0" lvl="0" indent="0" algn="l" rtl="0">
              <a:spcBef>
                <a:spcPts val="1600"/>
              </a:spcBef>
              <a:spcAft>
                <a:spcPts val="0"/>
              </a:spcAft>
              <a:buNone/>
            </a:pPr>
            <a:endParaRPr sz="2000">
              <a:latin typeface="Fira Sans Condensed"/>
              <a:ea typeface="Fira Sans Condensed"/>
              <a:cs typeface="Fira Sans Condensed"/>
              <a:sym typeface="Fira Sans Condensed"/>
            </a:endParaRPr>
          </a:p>
          <a:p>
            <a:pPr marL="0" lvl="0" indent="0" algn="l" rtl="0">
              <a:spcBef>
                <a:spcPts val="1600"/>
              </a:spcBef>
              <a:spcAft>
                <a:spcPts val="1600"/>
              </a:spcAft>
              <a:buNone/>
            </a:pPr>
            <a:endParaRPr/>
          </a:p>
        </p:txBody>
      </p:sp>
      <p:pic>
        <p:nvPicPr>
          <p:cNvPr id="508" name="Google Shape;508;p52"/>
          <p:cNvPicPr preferRelativeResize="0"/>
          <p:nvPr/>
        </p:nvPicPr>
        <p:blipFill>
          <a:blip r:embed="rId3">
            <a:alphaModFix/>
          </a:blip>
          <a:stretch>
            <a:fillRect/>
          </a:stretch>
        </p:blipFill>
        <p:spPr>
          <a:xfrm>
            <a:off x="5281250" y="2258425"/>
            <a:ext cx="1192550" cy="1192550"/>
          </a:xfrm>
          <a:prstGeom prst="rect">
            <a:avLst/>
          </a:prstGeom>
          <a:noFill/>
          <a:ln>
            <a:noFill/>
          </a:ln>
        </p:spPr>
      </p:pic>
      <p:sp>
        <p:nvSpPr>
          <p:cNvPr id="509" name="Google Shape;509;p52"/>
          <p:cNvSpPr txBox="1"/>
          <p:nvPr/>
        </p:nvSpPr>
        <p:spPr>
          <a:xfrm>
            <a:off x="6898100" y="651700"/>
            <a:ext cx="1804800" cy="3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Additionally, as you try to go to sleep your body is working against you. You are fearful, your heart is beating fast, and you are trying to catch your breath but can’t.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Could you sleep?</a:t>
            </a: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3"/>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3"/>
          <p:cNvSpPr txBox="1">
            <a:spLocks noGrp="1"/>
          </p:cNvSpPr>
          <p:nvPr>
            <p:ph type="title" idx="6"/>
          </p:nvPr>
        </p:nvSpPr>
        <p:spPr>
          <a:xfrm>
            <a:off x="31685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Common Conditions </a:t>
            </a:r>
            <a:endParaRPr/>
          </a:p>
        </p:txBody>
      </p:sp>
      <p:sp>
        <p:nvSpPr>
          <p:cNvPr id="516" name="Google Shape;516;p53"/>
          <p:cNvSpPr txBox="1">
            <a:spLocks noGrp="1"/>
          </p:cNvSpPr>
          <p:nvPr>
            <p:ph type="title"/>
          </p:nvPr>
        </p:nvSpPr>
        <p:spPr>
          <a:xfrm>
            <a:off x="1756545" y="2094025"/>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65.1%</a:t>
            </a:r>
            <a:endParaRPr/>
          </a:p>
        </p:txBody>
      </p:sp>
      <p:sp>
        <p:nvSpPr>
          <p:cNvPr id="517" name="Google Shape;517;p53"/>
          <p:cNvSpPr txBox="1">
            <a:spLocks noGrp="1"/>
          </p:cNvSpPr>
          <p:nvPr>
            <p:ph type="subTitle" idx="1"/>
          </p:nvPr>
        </p:nvSpPr>
        <p:spPr>
          <a:xfrm>
            <a:off x="1829800" y="2996375"/>
            <a:ext cx="19251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Resisting/Refusing To Go To Sleep </a:t>
            </a:r>
            <a:endParaRPr/>
          </a:p>
        </p:txBody>
      </p:sp>
      <p:sp>
        <p:nvSpPr>
          <p:cNvPr id="518" name="Google Shape;518;p53"/>
          <p:cNvSpPr txBox="1">
            <a:spLocks noGrp="1"/>
          </p:cNvSpPr>
          <p:nvPr>
            <p:ph type="title" idx="2"/>
          </p:nvPr>
        </p:nvSpPr>
        <p:spPr>
          <a:xfrm>
            <a:off x="3591075" y="1840750"/>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86%</a:t>
            </a:r>
            <a:endParaRPr/>
          </a:p>
        </p:txBody>
      </p:sp>
      <p:sp>
        <p:nvSpPr>
          <p:cNvPr id="519" name="Google Shape;519;p53"/>
          <p:cNvSpPr txBox="1">
            <a:spLocks noGrp="1"/>
          </p:cNvSpPr>
          <p:nvPr>
            <p:ph type="subTitle" idx="3"/>
          </p:nvPr>
        </p:nvSpPr>
        <p:spPr>
          <a:xfrm>
            <a:off x="3488237" y="2720523"/>
            <a:ext cx="21423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Difficulty Falling Asleep </a:t>
            </a:r>
            <a:endParaRPr/>
          </a:p>
        </p:txBody>
      </p:sp>
      <p:sp>
        <p:nvSpPr>
          <p:cNvPr id="520" name="Google Shape;520;p53"/>
          <p:cNvSpPr txBox="1">
            <a:spLocks noGrp="1"/>
          </p:cNvSpPr>
          <p:nvPr>
            <p:ph type="title" idx="4"/>
          </p:nvPr>
        </p:nvSpPr>
        <p:spPr>
          <a:xfrm>
            <a:off x="5425655" y="2461900"/>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62.7%</a:t>
            </a:r>
            <a:endParaRPr/>
          </a:p>
        </p:txBody>
      </p:sp>
      <p:sp>
        <p:nvSpPr>
          <p:cNvPr id="521" name="Google Shape;521;p53"/>
          <p:cNvSpPr txBox="1">
            <a:spLocks noGrp="1"/>
          </p:cNvSpPr>
          <p:nvPr>
            <p:ph type="subTitle" idx="5"/>
          </p:nvPr>
        </p:nvSpPr>
        <p:spPr>
          <a:xfrm>
            <a:off x="5240530" y="3312198"/>
            <a:ext cx="21423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Nightmares </a:t>
            </a:r>
            <a:endParaRPr/>
          </a:p>
        </p:txBody>
      </p:sp>
      <p:sp>
        <p:nvSpPr>
          <p:cNvPr id="522" name="Google Shape;522;p53"/>
          <p:cNvSpPr/>
          <p:nvPr/>
        </p:nvSpPr>
        <p:spPr>
          <a:xfrm>
            <a:off x="4272500" y="3065550"/>
            <a:ext cx="523800" cy="2078100"/>
          </a:xfrm>
          <a:prstGeom prst="rect">
            <a:avLst/>
          </a:prstGeom>
          <a:solidFill>
            <a:srgbClr val="E47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3"/>
          <p:cNvSpPr txBox="1"/>
          <p:nvPr/>
        </p:nvSpPr>
        <p:spPr>
          <a:xfrm>
            <a:off x="571500" y="856625"/>
            <a:ext cx="8001000" cy="48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Fira Sans Condensed"/>
                <a:ea typeface="Fira Sans Condensed"/>
                <a:cs typeface="Fira Sans Condensed"/>
                <a:sym typeface="Fira Sans Condensed"/>
              </a:rPr>
              <a:t>According to a group of 43 foster care licensing agency personnel, who work directly with foster families, were surveyed about their experiences and their perceptions of sleep among the children they serve.</a:t>
            </a:r>
            <a:endParaRPr sz="1600">
              <a:solidFill>
                <a:schemeClr val="dk2"/>
              </a:solidFill>
              <a:latin typeface="Fira Sans Condensed"/>
              <a:ea typeface="Fira Sans Condensed"/>
              <a:cs typeface="Fira Sans Condensed"/>
              <a:sym typeface="Fira Sans Condensed"/>
            </a:endParaRPr>
          </a:p>
        </p:txBody>
      </p:sp>
      <p:sp>
        <p:nvSpPr>
          <p:cNvPr id="524" name="Google Shape;524;p53"/>
          <p:cNvSpPr/>
          <p:nvPr/>
        </p:nvSpPr>
        <p:spPr>
          <a:xfrm>
            <a:off x="2495225" y="3591925"/>
            <a:ext cx="523800" cy="155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3"/>
          <p:cNvSpPr/>
          <p:nvPr/>
        </p:nvSpPr>
        <p:spPr>
          <a:xfrm>
            <a:off x="6092150" y="3697300"/>
            <a:ext cx="523800" cy="144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3"/>
          <p:cNvSpPr/>
          <p:nvPr/>
        </p:nvSpPr>
        <p:spPr>
          <a:xfrm>
            <a:off x="7911800" y="3697300"/>
            <a:ext cx="523800" cy="1446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3"/>
          <p:cNvSpPr txBox="1">
            <a:spLocks noGrp="1"/>
          </p:cNvSpPr>
          <p:nvPr>
            <p:ph type="title" idx="4"/>
          </p:nvPr>
        </p:nvSpPr>
        <p:spPr>
          <a:xfrm>
            <a:off x="7245430" y="2522825"/>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62.7%</a:t>
            </a:r>
            <a:endParaRPr/>
          </a:p>
        </p:txBody>
      </p:sp>
      <p:sp>
        <p:nvSpPr>
          <p:cNvPr id="528" name="Google Shape;528;p53"/>
          <p:cNvSpPr txBox="1">
            <a:spLocks noGrp="1"/>
          </p:cNvSpPr>
          <p:nvPr>
            <p:ph type="subTitle" idx="5"/>
          </p:nvPr>
        </p:nvSpPr>
        <p:spPr>
          <a:xfrm>
            <a:off x="7039755" y="3312198"/>
            <a:ext cx="21423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Nighttime Fears </a:t>
            </a:r>
            <a:endParaRPr/>
          </a:p>
        </p:txBody>
      </p:sp>
      <p:sp>
        <p:nvSpPr>
          <p:cNvPr id="529" name="Google Shape;529;p53"/>
          <p:cNvSpPr/>
          <p:nvPr/>
        </p:nvSpPr>
        <p:spPr>
          <a:xfrm>
            <a:off x="571500" y="3697300"/>
            <a:ext cx="523800" cy="1446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3"/>
          <p:cNvSpPr txBox="1">
            <a:spLocks noGrp="1"/>
          </p:cNvSpPr>
          <p:nvPr>
            <p:ph type="title" idx="4"/>
          </p:nvPr>
        </p:nvSpPr>
        <p:spPr>
          <a:xfrm>
            <a:off x="-63270" y="2327350"/>
            <a:ext cx="2142300" cy="103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62.7%</a:t>
            </a:r>
            <a:endParaRPr/>
          </a:p>
        </p:txBody>
      </p:sp>
      <p:sp>
        <p:nvSpPr>
          <p:cNvPr id="531" name="Google Shape;531;p53"/>
          <p:cNvSpPr txBox="1">
            <a:spLocks noGrp="1"/>
          </p:cNvSpPr>
          <p:nvPr>
            <p:ph type="subTitle" idx="1"/>
          </p:nvPr>
        </p:nvSpPr>
        <p:spPr>
          <a:xfrm>
            <a:off x="-26525" y="3259575"/>
            <a:ext cx="1925100" cy="7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Wetting The Bed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4"/>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4"/>
          <p:cNvSpPr txBox="1">
            <a:spLocks noGrp="1"/>
          </p:cNvSpPr>
          <p:nvPr>
            <p:ph type="body" idx="2"/>
          </p:nvPr>
        </p:nvSpPr>
        <p:spPr>
          <a:xfrm>
            <a:off x="124300" y="956025"/>
            <a:ext cx="3896400" cy="364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900">
              <a:latin typeface="Fira Sans Condensed"/>
              <a:ea typeface="Fira Sans Condensed"/>
              <a:cs typeface="Fira Sans Condensed"/>
              <a:sym typeface="Fira Sans Condensed"/>
            </a:endParaRPr>
          </a:p>
          <a:p>
            <a:pPr marL="0" lvl="0" indent="0" algn="l" rtl="0">
              <a:spcBef>
                <a:spcPts val="1000"/>
              </a:spcBef>
              <a:spcAft>
                <a:spcPts val="0"/>
              </a:spcAft>
              <a:buNone/>
            </a:pPr>
            <a:r>
              <a:rPr lang="en" sz="1500">
                <a:latin typeface="Fira Sans Condensed"/>
                <a:ea typeface="Fira Sans Condensed"/>
                <a:cs typeface="Fira Sans Condensed"/>
                <a:sym typeface="Fira Sans Condensed"/>
              </a:rPr>
              <a:t>Quality sleep is dependent on three factors:</a:t>
            </a:r>
            <a:endParaRPr sz="1500">
              <a:latin typeface="Fira Sans Condensed"/>
              <a:ea typeface="Fira Sans Condensed"/>
              <a:cs typeface="Fira Sans Condensed"/>
              <a:sym typeface="Fira Sans Condensed"/>
            </a:endParaRPr>
          </a:p>
          <a:p>
            <a:pPr marL="457200" lvl="0" indent="-323850" algn="l" rtl="0">
              <a:spcBef>
                <a:spcPts val="1000"/>
              </a:spcBef>
              <a:spcAft>
                <a:spcPts val="0"/>
              </a:spcAft>
              <a:buSzPts val="1500"/>
              <a:buFont typeface="Fira Sans Condensed"/>
              <a:buAutoNum type="arabicPeriod"/>
            </a:pPr>
            <a:r>
              <a:rPr lang="en" sz="1500">
                <a:latin typeface="Fira Sans Condensed"/>
                <a:ea typeface="Fira Sans Condensed"/>
                <a:cs typeface="Fira Sans Condensed"/>
                <a:sym typeface="Fira Sans Condensed"/>
              </a:rPr>
              <a:t>Consistent routines </a:t>
            </a:r>
            <a:endParaRPr sz="1500">
              <a:latin typeface="Fira Sans Condensed"/>
              <a:ea typeface="Fira Sans Condensed"/>
              <a:cs typeface="Fira Sans Condensed"/>
              <a:sym typeface="Fira Sans Condensed"/>
            </a:endParaRPr>
          </a:p>
          <a:p>
            <a:pPr marL="457200" lvl="0" indent="-323850" algn="l" rtl="0">
              <a:spcBef>
                <a:spcPts val="0"/>
              </a:spcBef>
              <a:spcAft>
                <a:spcPts val="0"/>
              </a:spcAft>
              <a:buSzPts val="1500"/>
              <a:buFont typeface="Fira Sans Condensed"/>
              <a:buAutoNum type="arabicPeriod"/>
            </a:pPr>
            <a:r>
              <a:rPr lang="en" sz="1500">
                <a:latin typeface="Fira Sans Condensed"/>
                <a:ea typeface="Fira Sans Condensed"/>
                <a:cs typeface="Fira Sans Condensed"/>
                <a:sym typeface="Fira Sans Condensed"/>
              </a:rPr>
              <a:t>Secure Attachment </a:t>
            </a:r>
            <a:endParaRPr sz="1500">
              <a:latin typeface="Fira Sans Condensed"/>
              <a:ea typeface="Fira Sans Condensed"/>
              <a:cs typeface="Fira Sans Condensed"/>
              <a:sym typeface="Fira Sans Condensed"/>
            </a:endParaRPr>
          </a:p>
          <a:p>
            <a:pPr marL="457200" lvl="0" indent="-323850" algn="l" rtl="0">
              <a:spcBef>
                <a:spcPts val="0"/>
              </a:spcBef>
              <a:spcAft>
                <a:spcPts val="0"/>
              </a:spcAft>
              <a:buSzPts val="1500"/>
              <a:buFont typeface="Fira Sans Condensed"/>
              <a:buAutoNum type="arabicPeriod"/>
            </a:pPr>
            <a:r>
              <a:rPr lang="en" sz="1500">
                <a:latin typeface="Fira Sans Condensed"/>
                <a:ea typeface="Fira Sans Condensed"/>
                <a:cs typeface="Fira Sans Condensed"/>
                <a:sym typeface="Fira Sans Condensed"/>
              </a:rPr>
              <a:t>A Predictable Environment </a:t>
            </a:r>
            <a:endParaRPr sz="1500">
              <a:latin typeface="Fira Sans Condensed"/>
              <a:ea typeface="Fira Sans Condensed"/>
              <a:cs typeface="Fira Sans Condensed"/>
              <a:sym typeface="Fira Sans Condensed"/>
            </a:endParaRPr>
          </a:p>
          <a:p>
            <a:pPr marL="0" lvl="0" indent="0" algn="l" rtl="0">
              <a:spcBef>
                <a:spcPts val="1000"/>
              </a:spcBef>
              <a:spcAft>
                <a:spcPts val="0"/>
              </a:spcAft>
              <a:buNone/>
            </a:pPr>
            <a:r>
              <a:rPr lang="en" sz="1500">
                <a:latin typeface="Fira Sans Condensed"/>
                <a:ea typeface="Fira Sans Condensed"/>
                <a:cs typeface="Fira Sans Condensed"/>
                <a:sym typeface="Fira Sans Condensed"/>
              </a:rPr>
              <a:t> </a:t>
            </a:r>
            <a:endParaRPr sz="1500">
              <a:latin typeface="Fira Sans Condensed"/>
              <a:ea typeface="Fira Sans Condensed"/>
              <a:cs typeface="Fira Sans Condensed"/>
              <a:sym typeface="Fira Sans Condensed"/>
            </a:endParaRPr>
          </a:p>
          <a:p>
            <a:pPr marL="0" lvl="0" indent="0" algn="l" rtl="0">
              <a:spcBef>
                <a:spcPts val="1000"/>
              </a:spcBef>
              <a:spcAft>
                <a:spcPts val="0"/>
              </a:spcAft>
              <a:buNone/>
            </a:pPr>
            <a:r>
              <a:rPr lang="en" sz="1500">
                <a:latin typeface="Fira Sans Condensed"/>
                <a:ea typeface="Fira Sans Condensed"/>
                <a:cs typeface="Fira Sans Condensed"/>
                <a:sym typeface="Fira Sans Condensed"/>
              </a:rPr>
              <a:t>Because of our knowledge of this, the next two modules, “Sleep and The Senses: Strategies to Create An Environment To Encourage Sleep”  and “Increasing Independence And Confidence Around Sleep Through Choice”  will focus on strategies to address these three factors in order to facilitate sleep for your foster children.</a:t>
            </a:r>
            <a:endParaRPr sz="1500">
              <a:latin typeface="Fira Sans Condensed"/>
              <a:ea typeface="Fira Sans Condensed"/>
              <a:cs typeface="Fira Sans Condensed"/>
              <a:sym typeface="Fira Sans Condensed"/>
            </a:endParaRPr>
          </a:p>
          <a:p>
            <a:pPr marL="0" lvl="0" indent="0" algn="l" rtl="0">
              <a:spcBef>
                <a:spcPts val="1000"/>
              </a:spcBef>
              <a:spcAft>
                <a:spcPts val="0"/>
              </a:spcAft>
              <a:buNone/>
            </a:pPr>
            <a:endParaRPr sz="1500" b="1">
              <a:latin typeface="Fira Sans Condensed"/>
              <a:ea typeface="Fira Sans Condensed"/>
              <a:cs typeface="Fira Sans Condensed"/>
              <a:sym typeface="Fira Sans Condensed"/>
            </a:endParaRPr>
          </a:p>
          <a:p>
            <a:pPr marL="0" lvl="0" indent="0" algn="l" rtl="0">
              <a:spcBef>
                <a:spcPts val="1000"/>
              </a:spcBef>
              <a:spcAft>
                <a:spcPts val="0"/>
              </a:spcAft>
              <a:buClr>
                <a:schemeClr val="dk1"/>
              </a:buClr>
              <a:buSzPts val="1100"/>
              <a:buFont typeface="Arial"/>
              <a:buNone/>
            </a:pPr>
            <a:endParaRPr sz="1500" b="1">
              <a:latin typeface="Fira Sans Condensed"/>
              <a:ea typeface="Fira Sans Condensed"/>
              <a:cs typeface="Fira Sans Condensed"/>
              <a:sym typeface="Fira Sans Condensed"/>
            </a:endParaRPr>
          </a:p>
          <a:p>
            <a:pPr marL="0" lvl="0" indent="0" algn="l" rtl="0">
              <a:spcBef>
                <a:spcPts val="1000"/>
              </a:spcBef>
              <a:spcAft>
                <a:spcPts val="0"/>
              </a:spcAft>
              <a:buNone/>
            </a:pPr>
            <a:endParaRPr sz="1500" b="1">
              <a:latin typeface="Fira Sans Condensed"/>
              <a:ea typeface="Fira Sans Condensed"/>
              <a:cs typeface="Fira Sans Condensed"/>
              <a:sym typeface="Fira Sans Condensed"/>
            </a:endParaRPr>
          </a:p>
          <a:p>
            <a:pPr marL="0" lvl="0" indent="0" algn="l" rtl="0">
              <a:spcBef>
                <a:spcPts val="1000"/>
              </a:spcBef>
              <a:spcAft>
                <a:spcPts val="0"/>
              </a:spcAft>
              <a:buNone/>
            </a:pPr>
            <a:r>
              <a:rPr lang="en" sz="1500" b="1">
                <a:latin typeface="Fira Sans Condensed"/>
                <a:ea typeface="Fira Sans Condensed"/>
                <a:cs typeface="Fira Sans Condensed"/>
                <a:sym typeface="Fira Sans Condensed"/>
              </a:rPr>
              <a:t> </a:t>
            </a:r>
            <a:endParaRPr sz="1500" b="1">
              <a:latin typeface="Fira Sans Condensed"/>
              <a:ea typeface="Fira Sans Condensed"/>
              <a:cs typeface="Fira Sans Condensed"/>
              <a:sym typeface="Fira Sans Condensed"/>
            </a:endParaRPr>
          </a:p>
          <a:p>
            <a:pPr marL="914400" lvl="0" indent="0" algn="l" rtl="0">
              <a:spcBef>
                <a:spcPts val="1000"/>
              </a:spcBef>
              <a:spcAft>
                <a:spcPts val="0"/>
              </a:spcAft>
              <a:buClr>
                <a:schemeClr val="dk1"/>
              </a:buClr>
              <a:buSzPts val="1100"/>
              <a:buFont typeface="Arial"/>
              <a:buNone/>
            </a:pPr>
            <a:endParaRPr/>
          </a:p>
          <a:p>
            <a:pPr marL="914400" lvl="0" indent="0" algn="l" rtl="0">
              <a:spcBef>
                <a:spcPts val="1000"/>
              </a:spcBef>
              <a:spcAft>
                <a:spcPts val="0"/>
              </a:spcAft>
              <a:buNone/>
            </a:pPr>
            <a:endParaRPr/>
          </a:p>
          <a:p>
            <a:pPr marL="0" lvl="0" indent="0" algn="l" rtl="0">
              <a:spcBef>
                <a:spcPts val="1000"/>
              </a:spcBef>
              <a:spcAft>
                <a:spcPts val="1000"/>
              </a:spcAft>
              <a:buNone/>
            </a:pPr>
            <a:endParaRPr/>
          </a:p>
        </p:txBody>
      </p:sp>
      <p:sp>
        <p:nvSpPr>
          <p:cNvPr id="538" name="Google Shape;538;p54"/>
          <p:cNvSpPr txBox="1">
            <a:spLocks noGrp="1"/>
          </p:cNvSpPr>
          <p:nvPr>
            <p:ph type="title"/>
          </p:nvPr>
        </p:nvSpPr>
        <p:spPr>
          <a:xfrm>
            <a:off x="311700" y="105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And Sleep: The Good News </a:t>
            </a:r>
            <a:endParaRPr/>
          </a:p>
        </p:txBody>
      </p:sp>
      <p:sp>
        <p:nvSpPr>
          <p:cNvPr id="539" name="Google Shape;539;p54"/>
          <p:cNvSpPr txBox="1"/>
          <p:nvPr/>
        </p:nvSpPr>
        <p:spPr>
          <a:xfrm>
            <a:off x="4283700" y="1065600"/>
            <a:ext cx="2579100" cy="25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2"/>
                </a:solidFill>
                <a:latin typeface="Fira Sans Condensed"/>
                <a:ea typeface="Fira Sans Condensed"/>
                <a:cs typeface="Fira Sans Condensed"/>
                <a:sym typeface="Fira Sans Condensed"/>
              </a:rPr>
              <a:t>Our Main Goal: Instill confidence into those watching to use the applicable information and resources provided to encourage healthy and safe sleep of their foster children.</a:t>
            </a:r>
            <a:endParaRPr sz="1800" b="1">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800">
              <a:solidFill>
                <a:schemeClr val="dk2"/>
              </a:solidFill>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p:txBody>
      </p:sp>
      <p:pic>
        <p:nvPicPr>
          <p:cNvPr id="540" name="Google Shape;540;p54"/>
          <p:cNvPicPr preferRelativeResize="0"/>
          <p:nvPr/>
        </p:nvPicPr>
        <p:blipFill>
          <a:blip r:embed="rId3">
            <a:alphaModFix/>
          </a:blip>
          <a:stretch>
            <a:fillRect/>
          </a:stretch>
        </p:blipFill>
        <p:spPr>
          <a:xfrm>
            <a:off x="7745025" y="3615300"/>
            <a:ext cx="1219200" cy="121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5"/>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Want to Know More?</a:t>
            </a:r>
            <a:endParaRPr/>
          </a:p>
        </p:txBody>
      </p:sp>
      <p:sp>
        <p:nvSpPr>
          <p:cNvPr id="547" name="Google Shape;547;p55"/>
          <p:cNvSpPr txBox="1">
            <a:spLocks noGrp="1"/>
          </p:cNvSpPr>
          <p:nvPr>
            <p:ph type="subTitle" idx="1"/>
          </p:nvPr>
        </p:nvSpPr>
        <p:spPr>
          <a:xfrm>
            <a:off x="4706725" y="1519250"/>
            <a:ext cx="3829200" cy="13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latin typeface="Fira Sans Condensed"/>
                <a:ea typeface="Fira Sans Condensed"/>
                <a:cs typeface="Fira Sans Condensed"/>
                <a:sym typeface="Fira Sans Condensed"/>
              </a:rPr>
              <a:t>Each module will have a quiz attached to take that will direct you to the next video. Once all videos and quizzes have been completed, there will be a survey. Once the survey is complete, the page will present a link to your certificate for continuing education credits. </a:t>
            </a:r>
            <a:endParaRPr sz="20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None/>
            </a:pPr>
            <a:endParaRPr sz="2000"/>
          </a:p>
        </p:txBody>
      </p:sp>
      <p:grpSp>
        <p:nvGrpSpPr>
          <p:cNvPr id="548" name="Google Shape;548;p55"/>
          <p:cNvGrpSpPr/>
          <p:nvPr/>
        </p:nvGrpSpPr>
        <p:grpSpPr>
          <a:xfrm>
            <a:off x="1477709" y="1668499"/>
            <a:ext cx="2971020" cy="2617735"/>
            <a:chOff x="2590950" y="1144600"/>
            <a:chExt cx="2255900" cy="1987650"/>
          </a:xfrm>
        </p:grpSpPr>
        <p:sp>
          <p:nvSpPr>
            <p:cNvPr id="549" name="Google Shape;549;p55"/>
            <p:cNvSpPr/>
            <p:nvPr/>
          </p:nvSpPr>
          <p:spPr>
            <a:xfrm>
              <a:off x="2590950" y="1144600"/>
              <a:ext cx="2255900" cy="1581625"/>
            </a:xfrm>
            <a:custGeom>
              <a:avLst/>
              <a:gdLst/>
              <a:ahLst/>
              <a:cxnLst/>
              <a:rect l="l" t="t" r="r" b="b"/>
              <a:pathLst>
                <a:path w="90236" h="63265" extrusionOk="0">
                  <a:moveTo>
                    <a:pt x="86539" y="0"/>
                  </a:moveTo>
                  <a:lnTo>
                    <a:pt x="3697" y="0"/>
                  </a:lnTo>
                  <a:cubicBezTo>
                    <a:pt x="1656" y="2"/>
                    <a:pt x="1" y="1656"/>
                    <a:pt x="1" y="3698"/>
                  </a:cubicBezTo>
                  <a:lnTo>
                    <a:pt x="1" y="59569"/>
                  </a:lnTo>
                  <a:cubicBezTo>
                    <a:pt x="1" y="61610"/>
                    <a:pt x="1656" y="63265"/>
                    <a:pt x="3697" y="63265"/>
                  </a:cubicBezTo>
                  <a:lnTo>
                    <a:pt x="86539" y="63265"/>
                  </a:lnTo>
                  <a:cubicBezTo>
                    <a:pt x="88580" y="63265"/>
                    <a:pt x="90235" y="61610"/>
                    <a:pt x="90235" y="59569"/>
                  </a:cubicBezTo>
                  <a:lnTo>
                    <a:pt x="90235" y="3698"/>
                  </a:lnTo>
                  <a:cubicBezTo>
                    <a:pt x="90235" y="1656"/>
                    <a:pt x="88580" y="2"/>
                    <a:pt x="86539" y="0"/>
                  </a:cubicBezTo>
                  <a:close/>
                  <a:moveTo>
                    <a:pt x="85787" y="44586"/>
                  </a:moveTo>
                  <a:cubicBezTo>
                    <a:pt x="85787" y="46211"/>
                    <a:pt x="84393" y="47532"/>
                    <a:pt x="82668" y="47532"/>
                  </a:cubicBezTo>
                  <a:lnTo>
                    <a:pt x="7570" y="47532"/>
                  </a:lnTo>
                  <a:cubicBezTo>
                    <a:pt x="5845" y="47532"/>
                    <a:pt x="4449" y="46211"/>
                    <a:pt x="4449" y="44586"/>
                  </a:cubicBezTo>
                  <a:lnTo>
                    <a:pt x="4449" y="7220"/>
                  </a:lnTo>
                  <a:cubicBezTo>
                    <a:pt x="4449" y="5594"/>
                    <a:pt x="5845" y="4275"/>
                    <a:pt x="7570" y="4275"/>
                  </a:cubicBezTo>
                  <a:lnTo>
                    <a:pt x="82297" y="4275"/>
                  </a:lnTo>
                  <a:cubicBezTo>
                    <a:pt x="84024" y="4275"/>
                    <a:pt x="85787" y="5594"/>
                    <a:pt x="85787" y="72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5"/>
            <p:cNvSpPr/>
            <p:nvPr/>
          </p:nvSpPr>
          <p:spPr>
            <a:xfrm>
              <a:off x="3485075" y="2522325"/>
              <a:ext cx="467650" cy="510575"/>
            </a:xfrm>
            <a:custGeom>
              <a:avLst/>
              <a:gdLst/>
              <a:ahLst/>
              <a:cxnLst/>
              <a:rect l="l" t="t" r="r" b="b"/>
              <a:pathLst>
                <a:path w="18706" h="20423" extrusionOk="0">
                  <a:moveTo>
                    <a:pt x="1849" y="1"/>
                  </a:moveTo>
                  <a:cubicBezTo>
                    <a:pt x="824" y="1"/>
                    <a:pt x="0" y="827"/>
                    <a:pt x="0" y="1850"/>
                  </a:cubicBezTo>
                  <a:lnTo>
                    <a:pt x="0" y="18574"/>
                  </a:lnTo>
                  <a:cubicBezTo>
                    <a:pt x="0" y="19599"/>
                    <a:pt x="824" y="20423"/>
                    <a:pt x="1849" y="20423"/>
                  </a:cubicBezTo>
                  <a:lnTo>
                    <a:pt x="16857" y="20423"/>
                  </a:lnTo>
                  <a:cubicBezTo>
                    <a:pt x="17882" y="20423"/>
                    <a:pt x="18706" y="19599"/>
                    <a:pt x="18706" y="18574"/>
                  </a:cubicBezTo>
                  <a:lnTo>
                    <a:pt x="18706" y="1850"/>
                  </a:lnTo>
                  <a:cubicBezTo>
                    <a:pt x="18706" y="827"/>
                    <a:pt x="17882" y="1"/>
                    <a:pt x="16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5"/>
            <p:cNvSpPr/>
            <p:nvPr/>
          </p:nvSpPr>
          <p:spPr>
            <a:xfrm>
              <a:off x="3212925" y="2992475"/>
              <a:ext cx="1011950" cy="95825"/>
            </a:xfrm>
            <a:custGeom>
              <a:avLst/>
              <a:gdLst/>
              <a:ahLst/>
              <a:cxnLst/>
              <a:rect l="l" t="t" r="r" b="b"/>
              <a:pathLst>
                <a:path w="40478" h="3833" extrusionOk="0">
                  <a:moveTo>
                    <a:pt x="223" y="3833"/>
                  </a:moveTo>
                  <a:lnTo>
                    <a:pt x="1" y="3157"/>
                  </a:lnTo>
                  <a:lnTo>
                    <a:pt x="4437" y="1"/>
                  </a:lnTo>
                  <a:lnTo>
                    <a:pt x="36041" y="1"/>
                  </a:lnTo>
                  <a:lnTo>
                    <a:pt x="40477" y="3157"/>
                  </a:lnTo>
                  <a:lnTo>
                    <a:pt x="40250" y="336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5"/>
            <p:cNvSpPr/>
            <p:nvPr/>
          </p:nvSpPr>
          <p:spPr>
            <a:xfrm>
              <a:off x="3212925" y="3071400"/>
              <a:ext cx="1011950" cy="60850"/>
            </a:xfrm>
            <a:custGeom>
              <a:avLst/>
              <a:gdLst/>
              <a:ahLst/>
              <a:cxnLst/>
              <a:rect l="l" t="t" r="r" b="b"/>
              <a:pathLst>
                <a:path w="40478" h="2434" extrusionOk="0">
                  <a:moveTo>
                    <a:pt x="1" y="0"/>
                  </a:moveTo>
                  <a:lnTo>
                    <a:pt x="1" y="2433"/>
                  </a:lnTo>
                  <a:lnTo>
                    <a:pt x="40477" y="2433"/>
                  </a:lnTo>
                  <a:lnTo>
                    <a:pt x="40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5"/>
            <p:cNvSpPr/>
            <p:nvPr/>
          </p:nvSpPr>
          <p:spPr>
            <a:xfrm>
              <a:off x="2590950" y="2429400"/>
              <a:ext cx="2255900" cy="296825"/>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5"/>
            <p:cNvSpPr/>
            <p:nvPr/>
          </p:nvSpPr>
          <p:spPr>
            <a:xfrm>
              <a:off x="3627950" y="2501475"/>
              <a:ext cx="178850" cy="138625"/>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782675" y="763800"/>
            <a:ext cx="5741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pic>
        <p:nvPicPr>
          <p:cNvPr id="560" name="Google Shape;560;p56"/>
          <p:cNvPicPr preferRelativeResize="0"/>
          <p:nvPr/>
        </p:nvPicPr>
        <p:blipFill>
          <a:blip r:embed="rId3">
            <a:alphaModFix/>
          </a:blip>
          <a:stretch>
            <a:fillRect/>
          </a:stretch>
        </p:blipFill>
        <p:spPr>
          <a:xfrm>
            <a:off x="5500875" y="1352550"/>
            <a:ext cx="2438400" cy="2438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7"/>
          <p:cNvSpPr/>
          <p:nvPr/>
        </p:nvSpPr>
        <p:spPr>
          <a:xfrm>
            <a:off x="3905250" y="712200"/>
            <a:ext cx="1333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7"/>
          <p:cNvSpPr txBox="1">
            <a:spLocks noGrp="1"/>
          </p:cNvSpPr>
          <p:nvPr>
            <p:ph type="body" idx="1"/>
          </p:nvPr>
        </p:nvSpPr>
        <p:spPr>
          <a:xfrm>
            <a:off x="670950" y="569150"/>
            <a:ext cx="7802100" cy="2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Akerstedt, T., Kecklund, G., &amp; Axelsson, J. (2007). Impaired sleep after bedtime stress and worries. </a:t>
            </a:r>
            <a:r>
              <a:rPr lang="en" sz="1000" i="1"/>
              <a:t>Biological psychology, 76</a:t>
            </a:r>
            <a:r>
              <a:rPr lang="en" sz="1000"/>
              <a:t>(3), 170–173. https://doi.org/10.1016/j.biopsycho.2007.07.010</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Alfano, C. A. (2020). Foster agency workers’ perceptions of sleep health among children in foster care. </a:t>
            </a:r>
            <a:r>
              <a:rPr lang="en" sz="1000" i="1"/>
              <a:t>Children and Youth Services Review, 117,</a:t>
            </a:r>
            <a:r>
              <a:rPr lang="en" sz="1000"/>
              <a:t> Article 105316. https://doi.org/10.1016/j.childyouth.2020.105316</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Alfano, C. A., Valentine, M., Nogales, J. M., Kim, J., Kim, J. S., Rigos, P., McGlinchey, E. L., Ripple, C. H., &amp; Wolfson, A. R. (2022). How Are the Sleep Problems of Children in the US Foster Care System Addressed? </a:t>
            </a:r>
            <a:r>
              <a:rPr lang="en" sz="1000" i="1"/>
              <a:t>Journal of Developmental and Behavioral Pediatrics, 43</a:t>
            </a:r>
            <a:r>
              <a:rPr lang="en" sz="1000"/>
              <a:t>(8), e525–e532. https://doi.org/10.1097/DBP.0000000000001090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Akacem, L. D., Simpkin, C. T., Carskadon, M. A., Wright, K. P., Jr, Jenni, O. G., Achermann, P., &amp; LeBourgeois, M. K. (2015). The Timing of the Circadian Clock and Sleep Differ between Napping and Non-Napping Toddlers. </a:t>
            </a:r>
            <a:r>
              <a:rPr lang="en" sz="1000" i="1"/>
              <a:t>PloS one, 10(</a:t>
            </a:r>
            <a:r>
              <a:rPr lang="en" sz="1000"/>
              <a:t>4), e0125181. https://doi.org/10.1371/journal.pone.0125181</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Borbély, A. (2022). The two‐process model of sleep regulation: Beginnings and outlook.</a:t>
            </a:r>
            <a:r>
              <a:rPr lang="en" sz="1000" i="1"/>
              <a:t> Journal of Sleep Research, 31</a:t>
            </a:r>
            <a:r>
              <a:rPr lang="en" sz="1000"/>
              <a:t>(4), e13598-n/a. https://doi.org/10.1111/jsr.13598</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Czeisler, C. A. (2009). Medical and genetic differences in the adverse impact of sleep loss on performance: ethical considerations for the medical profession. </a:t>
            </a:r>
            <a:r>
              <a:rPr lang="en" sz="1000" i="1"/>
              <a:t>Transactions of the American Clinical and Climatological Association, 120, </a:t>
            </a:r>
            <a:r>
              <a:rPr lang="en" sz="1000"/>
              <a:t>249–285.</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Daan, S., Beersma, D. G., &amp; Borbely, A. A. (1984). Timing of human sleep: recovery process gated by a circadian pacemaker. </a:t>
            </a:r>
            <a:r>
              <a:rPr lang="en" sz="1000" i="1"/>
              <a:t>American Journal of Physiology. Regulatory, Integrative and Comparative Physiology, 246</a:t>
            </a:r>
            <a:r>
              <a:rPr lang="en" sz="1000"/>
              <a:t>(2), 161-R183. https://doi.org/10.1152/ajpregu.1984.246.2.r161</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Dahl, R. (1996). The regulation of sleep and arousal: </a:t>
            </a:r>
            <a:r>
              <a:rPr lang="en" sz="1000" i="1"/>
              <a:t>Development and psychopathology. Development and Psychopathology, 8</a:t>
            </a:r>
            <a:r>
              <a:rPr lang="en" sz="1000"/>
              <a:t>(1), 3–27. https://doi.org/10.1017/ S0954579400006945.</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Dozier, M. (2005). Challenges of foster care.</a:t>
            </a:r>
            <a:r>
              <a:rPr lang="en" sz="1000" i="1"/>
              <a:t> Attachment &amp; Human Development, 7(</a:t>
            </a:r>
            <a:r>
              <a:rPr lang="en" sz="1000"/>
              <a:t>1), 27–30. https://doi.org/10.1080/14616730500039747</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67" name="Google Shape;567;p57"/>
          <p:cNvSpPr txBox="1">
            <a:spLocks noGrp="1"/>
          </p:cNvSpPr>
          <p:nvPr>
            <p:ph type="title"/>
          </p:nvPr>
        </p:nvSpPr>
        <p:spPr>
          <a:xfrm>
            <a:off x="370050"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63636"/>
                </a:solidFill>
              </a:rPr>
              <a:t>Sources </a:t>
            </a:r>
            <a:endParaRPr>
              <a:solidFill>
                <a:srgbClr val="36363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p:nvPr/>
        </p:nvSpPr>
        <p:spPr>
          <a:xfrm>
            <a:off x="700100" y="1375350"/>
            <a:ext cx="1960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txBox="1">
            <a:spLocks noGrp="1"/>
          </p:cNvSpPr>
          <p:nvPr>
            <p:ph type="title"/>
          </p:nvPr>
        </p:nvSpPr>
        <p:spPr>
          <a:xfrm>
            <a:off x="595975" y="307425"/>
            <a:ext cx="6392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 What Is Sleep </a:t>
            </a:r>
            <a:endParaRPr/>
          </a:p>
        </p:txBody>
      </p:sp>
      <p:sp>
        <p:nvSpPr>
          <p:cNvPr id="210" name="Google Shape;210;p31"/>
          <p:cNvSpPr txBox="1">
            <a:spLocks noGrp="1"/>
          </p:cNvSpPr>
          <p:nvPr>
            <p:ph type="body" idx="1"/>
          </p:nvPr>
        </p:nvSpPr>
        <p:spPr>
          <a:xfrm>
            <a:off x="6772225" y="1183475"/>
            <a:ext cx="1960800" cy="425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Researchers theorize that as we sleep our bodies fight off pathogens, repair tissues, and form memories of what we experienced during the day. </a:t>
            </a:r>
            <a:endParaRPr>
              <a:latin typeface="Fira Sans Condensed"/>
              <a:ea typeface="Fira Sans Condensed"/>
              <a:cs typeface="Fira Sans Condensed"/>
              <a:sym typeface="Fira Sans Condensed"/>
            </a:endParaRPr>
          </a:p>
          <a:p>
            <a:pPr marL="0" lvl="0" indent="0" algn="l" rtl="0">
              <a:spcBef>
                <a:spcPts val="1600"/>
              </a:spcBef>
              <a:spcAft>
                <a:spcPts val="1600"/>
              </a:spcAft>
              <a:buNone/>
            </a:pPr>
            <a:endParaRPr/>
          </a:p>
        </p:txBody>
      </p:sp>
      <p:sp>
        <p:nvSpPr>
          <p:cNvPr id="211" name="Google Shape;211;p31"/>
          <p:cNvSpPr txBox="1">
            <a:spLocks noGrp="1"/>
          </p:cNvSpPr>
          <p:nvPr>
            <p:ph type="body" idx="1"/>
          </p:nvPr>
        </p:nvSpPr>
        <p:spPr>
          <a:xfrm>
            <a:off x="92675" y="1553275"/>
            <a:ext cx="5885100" cy="2511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latin typeface="Fira Sans Condensed"/>
                <a:ea typeface="Fira Sans Condensed"/>
                <a:cs typeface="Fira Sans Condensed"/>
                <a:sym typeface="Fira Sans Condensed"/>
              </a:rPr>
              <a:t>Sleep is defined by Merriam Webster as “the natural, easily reversible periodic state of many living things that is marked by the absence of wakefulness and by the loss of consciousness of one's surroundings, is accompanied by a typical body posture (such as lying down with the eyes closed), the occurrence of dreaming, and changes in brain activity and physiological functioning, is made up of cycles of non-REM sleep and REM sleep, and is usually considered essential to the restoration and recovery of vital bodily and mental functions”.</a:t>
            </a:r>
            <a:endParaRPr>
              <a:latin typeface="Fira Sans Condensed"/>
              <a:ea typeface="Fira Sans Condensed"/>
              <a:cs typeface="Fira Sans Condensed"/>
              <a:sym typeface="Fira Sans Condensed"/>
            </a:endParaRPr>
          </a:p>
          <a:p>
            <a:pPr marL="457200" lvl="0" indent="0" algn="l" rtl="0">
              <a:spcBef>
                <a:spcPts val="1600"/>
              </a:spcBef>
              <a:spcAft>
                <a:spcPts val="0"/>
              </a:spcAft>
              <a:buClr>
                <a:schemeClr val="dk1"/>
              </a:buClr>
              <a:buSzPts val="1100"/>
              <a:buFont typeface="Arial"/>
              <a:buNone/>
            </a:pPr>
            <a:r>
              <a:rPr lang="en">
                <a:latin typeface="Fira Sans Condensed"/>
                <a:ea typeface="Fira Sans Condensed"/>
                <a:cs typeface="Fira Sans Condensed"/>
                <a:sym typeface="Fira Sans Condensed"/>
              </a:rPr>
              <a:t>We spend ⅓ of our lives sleeping.</a:t>
            </a:r>
            <a:endParaRPr>
              <a:latin typeface="Fira Sans Condensed"/>
              <a:ea typeface="Fira Sans Condensed"/>
              <a:cs typeface="Fira Sans Condensed"/>
              <a:sym typeface="Fira Sans Condensed"/>
            </a:endParaRPr>
          </a:p>
          <a:p>
            <a:pPr marL="457200" lvl="0" indent="0" algn="l" rtl="0">
              <a:spcBef>
                <a:spcPts val="1600"/>
              </a:spcBef>
              <a:spcAft>
                <a:spcPts val="0"/>
              </a:spcAft>
              <a:buClr>
                <a:schemeClr val="dk1"/>
              </a:buClr>
              <a:buSzPts val="1100"/>
              <a:buFont typeface="Arial"/>
              <a:buNone/>
            </a:pPr>
            <a:r>
              <a:rPr lang="en">
                <a:latin typeface="Fira Sans Condensed"/>
                <a:ea typeface="Fira Sans Condensed"/>
                <a:cs typeface="Fira Sans Condensed"/>
                <a:sym typeface="Fira Sans Condensed"/>
              </a:rPr>
              <a:t>It is part our our everyday routines and is just as essential as food and water.</a:t>
            </a:r>
            <a:endParaRPr>
              <a:latin typeface="Fira Sans Condensed"/>
              <a:ea typeface="Fira Sans Condensed"/>
              <a:cs typeface="Fira Sans Condensed"/>
              <a:sym typeface="Fira Sans Condensed"/>
            </a:endParaRPr>
          </a:p>
          <a:p>
            <a:pPr marL="457200" lvl="0" indent="0" algn="l" rtl="0">
              <a:spcBef>
                <a:spcPts val="1600"/>
              </a:spcBef>
              <a:spcAft>
                <a:spcPts val="0"/>
              </a:spcAft>
              <a:buClr>
                <a:schemeClr val="dk1"/>
              </a:buClr>
              <a:buSzPts val="1100"/>
              <a:buFont typeface="Arial"/>
              <a:buNone/>
            </a:pPr>
            <a:endParaRPr>
              <a:latin typeface="Fira Sans Condensed"/>
              <a:ea typeface="Fira Sans Condensed"/>
              <a:cs typeface="Fira Sans Condensed"/>
              <a:sym typeface="Fira Sans Condensed"/>
            </a:endParaRPr>
          </a:p>
          <a:p>
            <a:pPr marL="457200" lvl="0" indent="0" algn="l" rtl="0">
              <a:spcBef>
                <a:spcPts val="1600"/>
              </a:spcBef>
              <a:spcAft>
                <a:spcPts val="0"/>
              </a:spcAft>
              <a:buNone/>
            </a:pPr>
            <a:endParaRPr>
              <a:latin typeface="Fira Sans Condensed"/>
              <a:ea typeface="Fira Sans Condensed"/>
              <a:cs typeface="Fira Sans Condensed"/>
              <a:sym typeface="Fira Sans Condensed"/>
            </a:endParaRPr>
          </a:p>
          <a:p>
            <a:pPr marL="0" lvl="0" indent="0" algn="l" rtl="0">
              <a:spcBef>
                <a:spcPts val="1600"/>
              </a:spcBef>
              <a:spcAft>
                <a:spcPts val="1600"/>
              </a:spcAft>
              <a:buNone/>
            </a:pPr>
            <a:endParaRPr>
              <a:latin typeface="Fira Sans Condensed"/>
              <a:ea typeface="Fira Sans Condensed"/>
              <a:cs typeface="Fira Sans Condensed"/>
              <a:sym typeface="Fira Sans Condensed"/>
            </a:endParaRPr>
          </a:p>
        </p:txBody>
      </p:sp>
      <p:pic>
        <p:nvPicPr>
          <p:cNvPr id="212" name="Google Shape;212;p31"/>
          <p:cNvPicPr preferRelativeResize="0"/>
          <p:nvPr/>
        </p:nvPicPr>
        <p:blipFill>
          <a:blip r:embed="rId3">
            <a:alphaModFix/>
          </a:blip>
          <a:stretch>
            <a:fillRect/>
          </a:stretch>
        </p:blipFill>
        <p:spPr>
          <a:xfrm>
            <a:off x="7233950" y="3872675"/>
            <a:ext cx="1219200" cy="121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8"/>
          <p:cNvSpPr/>
          <p:nvPr/>
        </p:nvSpPr>
        <p:spPr>
          <a:xfrm>
            <a:off x="3905250" y="712200"/>
            <a:ext cx="1333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8"/>
          <p:cNvSpPr txBox="1">
            <a:spLocks noGrp="1"/>
          </p:cNvSpPr>
          <p:nvPr>
            <p:ph type="body" idx="1"/>
          </p:nvPr>
        </p:nvSpPr>
        <p:spPr>
          <a:xfrm>
            <a:off x="641725" y="907000"/>
            <a:ext cx="7802100" cy="34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Fellman, V., Heppell, P. J., &amp; Rao, S. (2024). Afraid and Awake: The Interaction Between Trauma and Sleep in Children and Adolescents. T</a:t>
            </a:r>
            <a:r>
              <a:rPr lang="en" sz="1000" i="1"/>
              <a:t>he Psychiatric Clinics of North America, 47(</a:t>
            </a:r>
            <a:r>
              <a:rPr lang="en" sz="1000"/>
              <a:t>1), 229–253. https://doi.org/10.1016/j.psc.2023.06.015</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Frothingham MB. (2021). </a:t>
            </a:r>
            <a:r>
              <a:rPr lang="en" sz="1000" i="1"/>
              <a:t>Fight, flight, freeze, or fawn: what this response means.</a:t>
            </a:r>
            <a:r>
              <a:rPr lang="en" sz="1000"/>
              <a:t> Simply Psychol. https://www.simplypsychology.org/fight-flight-freeze-fawn.html.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Gerson, R., &amp; Heppell, P. (2019). Beyond PTSD: The Complexity of Diagnosis and Treatment for Teens in Child Welfare Custody. </a:t>
            </a:r>
            <a:r>
              <a:rPr lang="en" sz="1000" i="1"/>
              <a:t>Psychiatric News, 54</a:t>
            </a:r>
            <a:r>
              <a:rPr lang="en" sz="1000"/>
              <a:t>(7). https://doi.org/10.1176/appi.pn.2019.4a25</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Lehmann, S., Gärtner Askeland, K., &amp; Hysing, M. (2021). Sleep among youths in foster care: Associations with potentially traumatic events, PTSD and mental health. </a:t>
            </a:r>
            <a:r>
              <a:rPr lang="en" sz="1000" i="1"/>
              <a:t>Child &amp; Family Social Work, 26</a:t>
            </a:r>
            <a:r>
              <a:rPr lang="en" sz="1000"/>
              <a:t>(1), 111–121. https://doi.org/10.1111/cfs.12794</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Liu, J., Ji, X., Pitt, S., Wang, G., Rovit, E., Lipman, T., &amp; Jiang, F. (2024). Childhood sleep: physical, cognitive, and behavioral consequences and implications. </a:t>
            </a:r>
            <a:r>
              <a:rPr lang="en" sz="1000" i="1"/>
              <a:t>World journal of pediatrics : WJP, 20</a:t>
            </a:r>
            <a:r>
              <a:rPr lang="en" sz="1000"/>
              <a:t>(2), 122–132. https://doi.org/10.1007/s12519-022-00647-w</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Merriam-Webster. (n.d.). </a:t>
            </a:r>
            <a:r>
              <a:rPr lang="en" sz="1000" i="1"/>
              <a:t>Sleep definition &amp; meaning.</a:t>
            </a:r>
            <a:r>
              <a:rPr lang="en" sz="1000"/>
              <a:t> Merriam-Webster. https://www.merriam-webster.com/dictionary/sleep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Mindell, J. A., Li, A. M., Sadeh, A., Kwon, R., &amp; Goh, D. Y. T. (2015). Bedtime routines for young children: a dose-dependent association with sleep outcomes. </a:t>
            </a:r>
            <a:r>
              <a:rPr lang="en" sz="1000" i="1"/>
              <a:t>Sleep (New York, N.Y.), 38</a:t>
            </a:r>
            <a:r>
              <a:rPr lang="en" sz="1000"/>
              <a:t>(5), 717–722. https://doi.org/10.5665/sleep.4662</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O’Brien, J. C., &amp; Kuhaneck , H. (2020). Sleep and Rest . In </a:t>
            </a:r>
            <a:r>
              <a:rPr lang="en" sz="1000" i="1"/>
              <a:t>Occupational Therapy for Children and Adolescents </a:t>
            </a:r>
            <a:r>
              <a:rPr lang="en" sz="1000"/>
              <a:t>(Eighth, pp. 521–538). essay, Elsevier, Inc.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Paruthi, S., Brooks, L. J., D’Ambrosio, C., Hall, W. A., Kotagal, S., Lloyd, R. M., Malow, B. A., Maski, K., Nichols, C., Quan, S. F., Rosen, C. L., Troester, M. M., &amp; Wise, M. S. (2016). Consensus Statement of the American Academy of Sleep Medicine on the Recommended Amount of Sleep for Healthy Children: Methodology and Discussion. </a:t>
            </a:r>
            <a:r>
              <a:rPr lang="en" sz="1000" i="1"/>
              <a:t>Journal of Clinical Sleep Medicine, 12(</a:t>
            </a:r>
            <a:r>
              <a:rPr lang="en" sz="1000"/>
              <a:t>11), 1549–1561. https://doi.org/10.5664/jcsm.6288</a:t>
            </a:r>
            <a:endParaRPr sz="10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74" name="Google Shape;574;p58"/>
          <p:cNvSpPr txBox="1">
            <a:spLocks noGrp="1"/>
          </p:cNvSpPr>
          <p:nvPr>
            <p:ph type="title"/>
          </p:nvPr>
        </p:nvSpPr>
        <p:spPr>
          <a:xfrm>
            <a:off x="311700"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63636"/>
                </a:solidFill>
              </a:rPr>
              <a:t>Sources </a:t>
            </a:r>
            <a:endParaRPr>
              <a:solidFill>
                <a:srgbClr val="36363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9"/>
          <p:cNvSpPr/>
          <p:nvPr/>
        </p:nvSpPr>
        <p:spPr>
          <a:xfrm>
            <a:off x="3905250" y="712200"/>
            <a:ext cx="1333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9"/>
          <p:cNvSpPr txBox="1">
            <a:spLocks noGrp="1"/>
          </p:cNvSpPr>
          <p:nvPr>
            <p:ph type="body" idx="1"/>
          </p:nvPr>
        </p:nvSpPr>
        <p:spPr>
          <a:xfrm>
            <a:off x="670950" y="1039100"/>
            <a:ext cx="7802100" cy="34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Peterson, S. (2018, June 11). </a:t>
            </a:r>
            <a:r>
              <a:rPr lang="en" sz="1000" i="1"/>
              <a:t>Effects</a:t>
            </a:r>
            <a:r>
              <a:rPr lang="en" sz="1000"/>
              <a:t>. The National Child Traumatic Stress Network https://www.nctsn.org/what-is-child-trauma/trauma-types/complex-trauma/effects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Tambini, A., Ketz, N., &amp; Davachi, L. (2010). Enhanced Brain Correlations during Rest Are Related to Memory for Recent Experiences. </a:t>
            </a:r>
            <a:r>
              <a:rPr lang="en" sz="1000" i="1"/>
              <a:t>Neuron (Cambridge, Mass.), 65</a:t>
            </a:r>
            <a:r>
              <a:rPr lang="en" sz="1000"/>
              <a:t>(2), 280–290. https://doi.org/10.1016/j.neuron.2010.01.001</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Vyas, N., &amp; Summer, J. (2024, March 11). </a:t>
            </a:r>
            <a:r>
              <a:rPr lang="en" sz="1000" i="1"/>
              <a:t>When should kids stop napping?.</a:t>
            </a:r>
            <a:r>
              <a:rPr lang="en" sz="1000"/>
              <a:t> Sleep Foundation. https://www.sleepfoundation.org/children-and-sleep/when-do-kids-stop-napping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Yang, F. N., Xie, W., &amp; Wang, Z. (2022). Effects of sleep duration on neurocognitive development in early adolescents in the USA: a propensity score matched, longitudinal, observational study. The Lancet.</a:t>
            </a:r>
            <a:r>
              <a:rPr lang="en" sz="1000" i="1"/>
              <a:t> Child &amp; adolescent health, 6</a:t>
            </a:r>
            <a:r>
              <a:rPr lang="en" sz="1000"/>
              <a:t>(10), 705–712. https://doi.org/10.1016/S2352-4642(22)00188-2</a:t>
            </a:r>
            <a:endParaRPr sz="10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81" name="Google Shape;581;p59"/>
          <p:cNvSpPr txBox="1">
            <a:spLocks noGrp="1"/>
          </p:cNvSpPr>
          <p:nvPr>
            <p:ph type="title"/>
          </p:nvPr>
        </p:nvSpPr>
        <p:spPr>
          <a:xfrm>
            <a:off x="311700"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63636"/>
                </a:solidFill>
              </a:rPr>
              <a:t>Sources </a:t>
            </a:r>
            <a:endParaRPr>
              <a:solidFill>
                <a:srgbClr val="36363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idx="2"/>
          </p:nvPr>
        </p:nvSpPr>
        <p:spPr>
          <a:xfrm>
            <a:off x="5118475" y="1059788"/>
            <a:ext cx="3028800" cy="7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Homeostatic Sleep Drive or “Sleep Pressure”</a:t>
            </a:r>
            <a:endParaRPr/>
          </a:p>
        </p:txBody>
      </p:sp>
      <p:sp>
        <p:nvSpPr>
          <p:cNvPr id="218" name="Google Shape;218;p32"/>
          <p:cNvSpPr txBox="1">
            <a:spLocks noGrp="1"/>
          </p:cNvSpPr>
          <p:nvPr>
            <p:ph type="title"/>
          </p:nvPr>
        </p:nvSpPr>
        <p:spPr>
          <a:xfrm>
            <a:off x="1067103" y="1223888"/>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Circadian Clock </a:t>
            </a:r>
            <a:endParaRPr/>
          </a:p>
        </p:txBody>
      </p:sp>
      <p:sp>
        <p:nvSpPr>
          <p:cNvPr id="219" name="Google Shape;219;p32"/>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Two Processes of Sleep Regulation</a:t>
            </a:r>
            <a:endParaRPr/>
          </a:p>
        </p:txBody>
      </p:sp>
      <p:pic>
        <p:nvPicPr>
          <p:cNvPr id="220" name="Google Shape;220;p32"/>
          <p:cNvPicPr preferRelativeResize="0"/>
          <p:nvPr/>
        </p:nvPicPr>
        <p:blipFill>
          <a:blip r:embed="rId3">
            <a:alphaModFix/>
          </a:blip>
          <a:stretch>
            <a:fillRect/>
          </a:stretch>
        </p:blipFill>
        <p:spPr>
          <a:xfrm>
            <a:off x="6023275" y="1963175"/>
            <a:ext cx="1219200" cy="1219200"/>
          </a:xfrm>
          <a:prstGeom prst="rect">
            <a:avLst/>
          </a:prstGeom>
          <a:noFill/>
          <a:ln>
            <a:noFill/>
          </a:ln>
        </p:spPr>
      </p:pic>
      <p:pic>
        <p:nvPicPr>
          <p:cNvPr id="221" name="Google Shape;221;p32"/>
          <p:cNvPicPr preferRelativeResize="0"/>
          <p:nvPr/>
        </p:nvPicPr>
        <p:blipFill>
          <a:blip r:embed="rId4">
            <a:alphaModFix/>
          </a:blip>
          <a:stretch>
            <a:fillRect/>
          </a:stretch>
        </p:blipFill>
        <p:spPr>
          <a:xfrm>
            <a:off x="1729525" y="1844900"/>
            <a:ext cx="1219200" cy="1219200"/>
          </a:xfrm>
          <a:prstGeom prst="rect">
            <a:avLst/>
          </a:prstGeom>
          <a:noFill/>
          <a:ln>
            <a:noFill/>
          </a:ln>
        </p:spPr>
      </p:pic>
      <p:pic>
        <p:nvPicPr>
          <p:cNvPr id="222" name="Google Shape;222;p32"/>
          <p:cNvPicPr preferRelativeResize="0"/>
          <p:nvPr/>
        </p:nvPicPr>
        <p:blipFill>
          <a:blip r:embed="rId5">
            <a:alphaModFix/>
          </a:blip>
          <a:stretch>
            <a:fillRect/>
          </a:stretch>
        </p:blipFill>
        <p:spPr>
          <a:xfrm>
            <a:off x="879825" y="2873075"/>
            <a:ext cx="619100" cy="619100"/>
          </a:xfrm>
          <a:prstGeom prst="rect">
            <a:avLst/>
          </a:prstGeom>
          <a:noFill/>
          <a:ln>
            <a:noFill/>
          </a:ln>
        </p:spPr>
      </p:pic>
      <p:pic>
        <p:nvPicPr>
          <p:cNvPr id="223" name="Google Shape;223;p32"/>
          <p:cNvPicPr preferRelativeResize="0"/>
          <p:nvPr/>
        </p:nvPicPr>
        <p:blipFill>
          <a:blip r:embed="rId6">
            <a:alphaModFix/>
          </a:blip>
          <a:stretch>
            <a:fillRect/>
          </a:stretch>
        </p:blipFill>
        <p:spPr>
          <a:xfrm>
            <a:off x="3054000" y="1459325"/>
            <a:ext cx="785100" cy="785100"/>
          </a:xfrm>
          <a:prstGeom prst="rect">
            <a:avLst/>
          </a:prstGeom>
          <a:noFill/>
          <a:ln>
            <a:noFill/>
          </a:ln>
        </p:spPr>
      </p:pic>
      <p:sp>
        <p:nvSpPr>
          <p:cNvPr id="224" name="Google Shape;224;p32"/>
          <p:cNvSpPr txBox="1"/>
          <p:nvPr/>
        </p:nvSpPr>
        <p:spPr>
          <a:xfrm>
            <a:off x="650875" y="3697200"/>
            <a:ext cx="3376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An internally driven 24 hour cycle that strongest cue is the sun and light.  </a:t>
            </a:r>
            <a:endParaRPr sz="1800">
              <a:solidFill>
                <a:schemeClr val="dk2"/>
              </a:solidFill>
              <a:latin typeface="Fira Sans Condensed"/>
              <a:ea typeface="Fira Sans Condensed"/>
              <a:cs typeface="Fira Sans Condensed"/>
              <a:sym typeface="Fira Sans Condensed"/>
            </a:endParaRPr>
          </a:p>
        </p:txBody>
      </p:sp>
      <p:sp>
        <p:nvSpPr>
          <p:cNvPr id="225" name="Google Shape;225;p32"/>
          <p:cNvSpPr txBox="1"/>
          <p:nvPr/>
        </p:nvSpPr>
        <p:spPr>
          <a:xfrm>
            <a:off x="5461800" y="3604925"/>
            <a:ext cx="2549100" cy="10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The longer we are awake the larger the pressure gets until we sleep. Then, the process begins again.</a:t>
            </a: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Sleep Debt? </a:t>
            </a:r>
            <a:endParaRPr/>
          </a:p>
        </p:txBody>
      </p:sp>
      <p:sp>
        <p:nvSpPr>
          <p:cNvPr id="231" name="Google Shape;231;p33"/>
          <p:cNvSpPr txBox="1"/>
          <p:nvPr/>
        </p:nvSpPr>
        <p:spPr>
          <a:xfrm>
            <a:off x="217750" y="1381100"/>
            <a:ext cx="4018500" cy="1150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Essentially, your body needs you “pay” in sleep that you missed.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For example, if your body needs 8 hours of sleep and you only get 6 hours. You have accumulated a 2 hour debt that needs to be paid.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This can cause lower cognitive performance overall.</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This is why it is important to get adequate sleep consistently to prevent acquiring this debt.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pic>
        <p:nvPicPr>
          <p:cNvPr id="232" name="Google Shape;232;p33"/>
          <p:cNvPicPr preferRelativeResize="0"/>
          <p:nvPr/>
        </p:nvPicPr>
        <p:blipFill>
          <a:blip r:embed="rId3">
            <a:alphaModFix/>
          </a:blip>
          <a:stretch>
            <a:fillRect/>
          </a:stretch>
        </p:blipFill>
        <p:spPr>
          <a:xfrm>
            <a:off x="5038250" y="1381100"/>
            <a:ext cx="1219200" cy="1219200"/>
          </a:xfrm>
          <a:prstGeom prst="rect">
            <a:avLst/>
          </a:prstGeom>
          <a:noFill/>
          <a:ln>
            <a:noFill/>
          </a:ln>
        </p:spPr>
      </p:pic>
      <p:pic>
        <p:nvPicPr>
          <p:cNvPr id="233" name="Google Shape;233;p33"/>
          <p:cNvPicPr preferRelativeResize="0"/>
          <p:nvPr/>
        </p:nvPicPr>
        <p:blipFill>
          <a:blip r:embed="rId4">
            <a:alphaModFix/>
          </a:blip>
          <a:stretch>
            <a:fillRect/>
          </a:stretch>
        </p:blipFill>
        <p:spPr>
          <a:xfrm>
            <a:off x="6662475" y="3015425"/>
            <a:ext cx="1219200" cy="121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txBox="1">
            <a:spLocks noGrp="1"/>
          </p:cNvSpPr>
          <p:nvPr>
            <p:ph type="title" idx="2"/>
          </p:nvPr>
        </p:nvSpPr>
        <p:spPr>
          <a:xfrm>
            <a:off x="315575"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Recommended Hours of Sleep By Age </a:t>
            </a:r>
            <a:endParaRPr/>
          </a:p>
          <a:p>
            <a:pPr marL="0" lvl="0" indent="0" algn="ctr" rtl="0">
              <a:spcBef>
                <a:spcPts val="0"/>
              </a:spcBef>
              <a:spcAft>
                <a:spcPts val="0"/>
              </a:spcAft>
              <a:buNone/>
            </a:pPr>
            <a:endParaRPr/>
          </a:p>
          <a:p>
            <a:pPr marL="0" lvl="0" indent="0" algn="ctr" rtl="0">
              <a:spcBef>
                <a:spcPts val="0"/>
              </a:spcBef>
              <a:spcAft>
                <a:spcPts val="0"/>
              </a:spcAft>
              <a:buNone/>
            </a:pPr>
            <a:r>
              <a:rPr lang="en" sz="1400">
                <a:latin typeface="Fira Sans Condensed"/>
                <a:ea typeface="Fira Sans Condensed"/>
                <a:cs typeface="Fira Sans Condensed"/>
                <a:sym typeface="Fira Sans Condensed"/>
              </a:rPr>
              <a:t>It has been proven that sleeping the recommended hours of sleep on a consistent basis is associated with:</a:t>
            </a:r>
            <a:endParaRPr sz="1400">
              <a:latin typeface="Fira Sans Condensed"/>
              <a:ea typeface="Fira Sans Condensed"/>
              <a:cs typeface="Fira Sans Condensed"/>
              <a:sym typeface="Fira Sans Condensed"/>
            </a:endParaRPr>
          </a:p>
        </p:txBody>
      </p:sp>
      <p:sp>
        <p:nvSpPr>
          <p:cNvPr id="240" name="Google Shape;240;p34"/>
          <p:cNvSpPr txBox="1">
            <a:spLocks noGrp="1"/>
          </p:cNvSpPr>
          <p:nvPr>
            <p:ph type="title"/>
          </p:nvPr>
        </p:nvSpPr>
        <p:spPr>
          <a:xfrm>
            <a:off x="1027919" y="2294225"/>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Improved Attention &amp; Learning </a:t>
            </a:r>
            <a:endParaRPr/>
          </a:p>
        </p:txBody>
      </p:sp>
      <p:sp>
        <p:nvSpPr>
          <p:cNvPr id="241" name="Google Shape;241;p34"/>
          <p:cNvSpPr txBox="1">
            <a:spLocks noGrp="1"/>
          </p:cNvSpPr>
          <p:nvPr>
            <p:ph type="title" idx="3"/>
          </p:nvPr>
        </p:nvSpPr>
        <p:spPr>
          <a:xfrm>
            <a:off x="3603144" y="208400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Behavior </a:t>
            </a:r>
            <a:endParaRPr/>
          </a:p>
        </p:txBody>
      </p:sp>
      <p:sp>
        <p:nvSpPr>
          <p:cNvPr id="242" name="Google Shape;242;p34"/>
          <p:cNvSpPr txBox="1">
            <a:spLocks noGrp="1"/>
          </p:cNvSpPr>
          <p:nvPr>
            <p:ph type="title" idx="5"/>
          </p:nvPr>
        </p:nvSpPr>
        <p:spPr>
          <a:xfrm>
            <a:off x="6178376" y="2214275"/>
            <a:ext cx="22311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Mental and Physical Health </a:t>
            </a:r>
            <a:endParaRPr/>
          </a:p>
        </p:txBody>
      </p:sp>
      <p:sp>
        <p:nvSpPr>
          <p:cNvPr id="243" name="Google Shape;243;p34"/>
          <p:cNvSpPr txBox="1">
            <a:spLocks noGrp="1"/>
          </p:cNvSpPr>
          <p:nvPr>
            <p:ph type="title" idx="7"/>
          </p:nvPr>
        </p:nvSpPr>
        <p:spPr>
          <a:xfrm>
            <a:off x="1027919" y="400245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Memory </a:t>
            </a:r>
            <a:endParaRPr/>
          </a:p>
        </p:txBody>
      </p:sp>
      <p:sp>
        <p:nvSpPr>
          <p:cNvPr id="244" name="Google Shape;244;p34"/>
          <p:cNvSpPr txBox="1">
            <a:spLocks noGrp="1"/>
          </p:cNvSpPr>
          <p:nvPr>
            <p:ph type="title" idx="9"/>
          </p:nvPr>
        </p:nvSpPr>
        <p:spPr>
          <a:xfrm>
            <a:off x="3603144" y="4090875"/>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Emotional Regulation</a:t>
            </a:r>
            <a:endParaRPr/>
          </a:p>
        </p:txBody>
      </p:sp>
      <p:sp>
        <p:nvSpPr>
          <p:cNvPr id="245" name="Google Shape;245;p34"/>
          <p:cNvSpPr txBox="1">
            <a:spLocks noGrp="1"/>
          </p:cNvSpPr>
          <p:nvPr>
            <p:ph type="title" idx="14"/>
          </p:nvPr>
        </p:nvSpPr>
        <p:spPr>
          <a:xfrm>
            <a:off x="6178369" y="4040025"/>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Quality of Life </a:t>
            </a:r>
            <a:endParaRPr/>
          </a:p>
        </p:txBody>
      </p:sp>
      <p:pic>
        <p:nvPicPr>
          <p:cNvPr id="246" name="Google Shape;246;p34"/>
          <p:cNvPicPr preferRelativeResize="0"/>
          <p:nvPr/>
        </p:nvPicPr>
        <p:blipFill>
          <a:blip r:embed="rId3">
            <a:alphaModFix/>
          </a:blip>
          <a:stretch>
            <a:fillRect/>
          </a:stretch>
        </p:blipFill>
        <p:spPr>
          <a:xfrm>
            <a:off x="1619550" y="3157325"/>
            <a:ext cx="754450" cy="754450"/>
          </a:xfrm>
          <a:prstGeom prst="rect">
            <a:avLst/>
          </a:prstGeom>
          <a:noFill/>
          <a:ln>
            <a:noFill/>
          </a:ln>
        </p:spPr>
      </p:pic>
      <p:pic>
        <p:nvPicPr>
          <p:cNvPr id="247" name="Google Shape;247;p34"/>
          <p:cNvPicPr preferRelativeResize="0"/>
          <p:nvPr/>
        </p:nvPicPr>
        <p:blipFill>
          <a:blip r:embed="rId4">
            <a:alphaModFix/>
          </a:blip>
          <a:stretch>
            <a:fillRect/>
          </a:stretch>
        </p:blipFill>
        <p:spPr>
          <a:xfrm>
            <a:off x="4198650" y="3157325"/>
            <a:ext cx="754450" cy="754450"/>
          </a:xfrm>
          <a:prstGeom prst="rect">
            <a:avLst/>
          </a:prstGeom>
          <a:noFill/>
          <a:ln>
            <a:noFill/>
          </a:ln>
        </p:spPr>
      </p:pic>
      <p:pic>
        <p:nvPicPr>
          <p:cNvPr id="248" name="Google Shape;248;p34"/>
          <p:cNvPicPr preferRelativeResize="0"/>
          <p:nvPr/>
        </p:nvPicPr>
        <p:blipFill>
          <a:blip r:embed="rId5">
            <a:alphaModFix/>
          </a:blip>
          <a:stretch>
            <a:fillRect/>
          </a:stretch>
        </p:blipFill>
        <p:spPr>
          <a:xfrm>
            <a:off x="6769998" y="3285575"/>
            <a:ext cx="754450" cy="754450"/>
          </a:xfrm>
          <a:prstGeom prst="rect">
            <a:avLst/>
          </a:prstGeom>
          <a:noFill/>
          <a:ln>
            <a:noFill/>
          </a:ln>
        </p:spPr>
      </p:pic>
      <p:pic>
        <p:nvPicPr>
          <p:cNvPr id="249" name="Google Shape;249;p34"/>
          <p:cNvPicPr preferRelativeResize="0"/>
          <p:nvPr/>
        </p:nvPicPr>
        <p:blipFill>
          <a:blip r:embed="rId6">
            <a:alphaModFix/>
          </a:blip>
          <a:stretch>
            <a:fillRect/>
          </a:stretch>
        </p:blipFill>
        <p:spPr>
          <a:xfrm>
            <a:off x="6797499" y="1159127"/>
            <a:ext cx="924850" cy="924873"/>
          </a:xfrm>
          <a:prstGeom prst="rect">
            <a:avLst/>
          </a:prstGeom>
          <a:noFill/>
          <a:ln>
            <a:noFill/>
          </a:ln>
        </p:spPr>
      </p:pic>
      <p:pic>
        <p:nvPicPr>
          <p:cNvPr id="250" name="Google Shape;250;p34"/>
          <p:cNvPicPr preferRelativeResize="0"/>
          <p:nvPr/>
        </p:nvPicPr>
        <p:blipFill>
          <a:blip r:embed="rId7">
            <a:alphaModFix/>
          </a:blip>
          <a:stretch>
            <a:fillRect/>
          </a:stretch>
        </p:blipFill>
        <p:spPr>
          <a:xfrm>
            <a:off x="1568336" y="1227125"/>
            <a:ext cx="856875" cy="856875"/>
          </a:xfrm>
          <a:prstGeom prst="rect">
            <a:avLst/>
          </a:prstGeom>
          <a:noFill/>
          <a:ln>
            <a:noFill/>
          </a:ln>
        </p:spPr>
      </p:pic>
      <p:pic>
        <p:nvPicPr>
          <p:cNvPr id="251" name="Google Shape;251;p34"/>
          <p:cNvPicPr preferRelativeResize="0"/>
          <p:nvPr/>
        </p:nvPicPr>
        <p:blipFill>
          <a:blip r:embed="rId8">
            <a:alphaModFix/>
          </a:blip>
          <a:stretch>
            <a:fillRect/>
          </a:stretch>
        </p:blipFill>
        <p:spPr>
          <a:xfrm>
            <a:off x="4148913" y="1193137"/>
            <a:ext cx="924873" cy="92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5"/>
        <p:cNvGrpSpPr/>
        <p:nvPr/>
      </p:nvGrpSpPr>
      <p:grpSpPr>
        <a:xfrm>
          <a:off x="0" y="0"/>
          <a:ext cx="0" cy="0"/>
          <a:chOff x="0" y="0"/>
          <a:chExt cx="0" cy="0"/>
        </a:xfrm>
      </p:grpSpPr>
      <p:sp>
        <p:nvSpPr>
          <p:cNvPr id="256" name="Google Shape;256;p35"/>
          <p:cNvSpPr/>
          <p:nvPr/>
        </p:nvSpPr>
        <p:spPr>
          <a:xfrm>
            <a:off x="3619675" y="712200"/>
            <a:ext cx="1901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txBox="1">
            <a:spLocks noGrp="1"/>
          </p:cNvSpPr>
          <p:nvPr>
            <p:ph type="title"/>
          </p:nvPr>
        </p:nvSpPr>
        <p:spPr>
          <a:xfrm>
            <a:off x="311700" y="203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Recommended Hours of Sleep By Age </a:t>
            </a:r>
            <a:endParaRPr/>
          </a:p>
        </p:txBody>
      </p:sp>
      <p:sp>
        <p:nvSpPr>
          <p:cNvPr id="258" name="Google Shape;258;p35"/>
          <p:cNvSpPr/>
          <p:nvPr/>
        </p:nvSpPr>
        <p:spPr>
          <a:xfrm>
            <a:off x="4399650" y="988000"/>
            <a:ext cx="85800" cy="3847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txBox="1"/>
          <p:nvPr/>
        </p:nvSpPr>
        <p:spPr>
          <a:xfrm>
            <a:off x="165425" y="867800"/>
            <a:ext cx="4388400" cy="3664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Infant, toddler, and preschool age all include naps in total hours for healthy sleep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u="sng">
                <a:solidFill>
                  <a:schemeClr val="dk2"/>
                </a:solidFill>
                <a:latin typeface="Fira Sans Condensed"/>
                <a:ea typeface="Fira Sans Condensed"/>
                <a:cs typeface="Fira Sans Condensed"/>
                <a:sym typeface="Fira Sans Condensed"/>
              </a:rPr>
              <a:t>Infant</a:t>
            </a:r>
            <a:r>
              <a:rPr lang="en" sz="1800">
                <a:solidFill>
                  <a:schemeClr val="dk2"/>
                </a:solidFill>
                <a:latin typeface="Fira Sans Condensed"/>
                <a:ea typeface="Fira Sans Condensed"/>
                <a:cs typeface="Fira Sans Condensed"/>
                <a:sym typeface="Fira Sans Condensed"/>
              </a:rPr>
              <a:t>: 4-12 months</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12-16 hours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u="sng">
                <a:solidFill>
                  <a:schemeClr val="dk2"/>
                </a:solidFill>
                <a:latin typeface="Fira Sans Condensed"/>
                <a:ea typeface="Fira Sans Condensed"/>
                <a:cs typeface="Fira Sans Condensed"/>
                <a:sym typeface="Fira Sans Condensed"/>
              </a:rPr>
              <a:t>Toddler</a:t>
            </a:r>
            <a:r>
              <a:rPr lang="en" sz="1800">
                <a:solidFill>
                  <a:schemeClr val="dk2"/>
                </a:solidFill>
                <a:latin typeface="Fira Sans Condensed"/>
                <a:ea typeface="Fira Sans Condensed"/>
                <a:cs typeface="Fira Sans Condensed"/>
                <a:sym typeface="Fira Sans Condensed"/>
              </a:rPr>
              <a:t>: 1-2 Years</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11-14 hours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u="sng">
                <a:solidFill>
                  <a:schemeClr val="dk2"/>
                </a:solidFill>
                <a:latin typeface="Fira Sans Condensed"/>
                <a:ea typeface="Fira Sans Condensed"/>
                <a:cs typeface="Fira Sans Condensed"/>
                <a:sym typeface="Fira Sans Condensed"/>
              </a:rPr>
              <a:t>Preschool</a:t>
            </a:r>
            <a:r>
              <a:rPr lang="en" sz="1800">
                <a:solidFill>
                  <a:schemeClr val="dk2"/>
                </a:solidFill>
                <a:latin typeface="Fira Sans Condensed"/>
                <a:ea typeface="Fira Sans Condensed"/>
                <a:cs typeface="Fira Sans Condensed"/>
                <a:sym typeface="Fira Sans Condensed"/>
              </a:rPr>
              <a:t>: 3-5 Years </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10-13 hours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u="sng">
                <a:solidFill>
                  <a:schemeClr val="dk2"/>
                </a:solidFill>
                <a:latin typeface="Fira Sans Condensed"/>
                <a:ea typeface="Fira Sans Condensed"/>
                <a:cs typeface="Fira Sans Condensed"/>
                <a:sym typeface="Fira Sans Condensed"/>
              </a:rPr>
              <a:t>School- age</a:t>
            </a:r>
            <a:r>
              <a:rPr lang="en" sz="1800">
                <a:solidFill>
                  <a:schemeClr val="dk2"/>
                </a:solidFill>
                <a:latin typeface="Fira Sans Condensed"/>
                <a:ea typeface="Fira Sans Condensed"/>
                <a:cs typeface="Fira Sans Condensed"/>
                <a:sym typeface="Fira Sans Condensed"/>
              </a:rPr>
              <a:t>: 6-12 Years </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9-12 hours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u="sng">
                <a:solidFill>
                  <a:schemeClr val="dk2"/>
                </a:solidFill>
                <a:latin typeface="Fira Sans Condensed"/>
                <a:ea typeface="Fira Sans Condensed"/>
                <a:cs typeface="Fira Sans Condensed"/>
                <a:sym typeface="Fira Sans Condensed"/>
              </a:rPr>
              <a:t>Teen</a:t>
            </a:r>
            <a:r>
              <a:rPr lang="en" sz="1800">
                <a:solidFill>
                  <a:schemeClr val="dk2"/>
                </a:solidFill>
                <a:latin typeface="Fira Sans Condensed"/>
                <a:ea typeface="Fira Sans Condensed"/>
                <a:cs typeface="Fira Sans Condensed"/>
                <a:sym typeface="Fira Sans Condensed"/>
              </a:rPr>
              <a:t>: 13-18 Years </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8-10 hours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u="sng">
                <a:solidFill>
                  <a:schemeClr val="dk2"/>
                </a:solidFill>
                <a:latin typeface="Fira Sans Condensed"/>
                <a:ea typeface="Fira Sans Condensed"/>
                <a:cs typeface="Fira Sans Condensed"/>
                <a:sym typeface="Fira Sans Condensed"/>
              </a:rPr>
              <a:t>Adult</a:t>
            </a:r>
            <a:r>
              <a:rPr lang="en" sz="1800">
                <a:solidFill>
                  <a:schemeClr val="dk2"/>
                </a:solidFill>
                <a:latin typeface="Fira Sans Condensed"/>
                <a:ea typeface="Fira Sans Condensed"/>
                <a:cs typeface="Fira Sans Condensed"/>
                <a:sym typeface="Fira Sans Condensed"/>
              </a:rPr>
              <a:t>: 18+ Years </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7 or more </a:t>
            </a:r>
            <a:endParaRPr sz="1800">
              <a:solidFill>
                <a:schemeClr val="dk2"/>
              </a:solidFill>
              <a:latin typeface="Fira Sans Condensed"/>
              <a:ea typeface="Fira Sans Condensed"/>
              <a:cs typeface="Fira Sans Condensed"/>
              <a:sym typeface="Fira Sans Condensed"/>
            </a:endParaRPr>
          </a:p>
          <a:p>
            <a:pPr marL="9144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9144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13716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9144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r>
              <a:rPr lang="en" sz="1800">
                <a:solidFill>
                  <a:schemeClr val="dk2"/>
                </a:solidFill>
                <a:latin typeface="Fira Sans Condensed Light"/>
                <a:ea typeface="Fira Sans Condensed Light"/>
                <a:cs typeface="Fira Sans Condensed Light"/>
                <a:sym typeface="Fira Sans Condensed Light"/>
              </a:rPr>
              <a:t>	</a:t>
            </a:r>
            <a:endParaRPr sz="1800">
              <a:solidFill>
                <a:schemeClr val="dk2"/>
              </a:solidFill>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4572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4114800" lvl="8" indent="-342900" algn="l" rtl="0">
              <a:spcBef>
                <a:spcPts val="0"/>
              </a:spcBef>
              <a:spcAft>
                <a:spcPts val="0"/>
              </a:spcAft>
              <a:buClr>
                <a:schemeClr val="dk2"/>
              </a:buClr>
              <a:buSzPts val="1800"/>
              <a:buFont typeface="Fira Sans Condensed Light"/>
              <a:buChar char="■"/>
            </a:pPr>
            <a:endParaRPr sz="1800">
              <a:solidFill>
                <a:schemeClr val="dk2"/>
              </a:solidFill>
              <a:latin typeface="Fira Sans Condensed Light"/>
              <a:ea typeface="Fira Sans Condensed Light"/>
              <a:cs typeface="Fira Sans Condensed Light"/>
              <a:sym typeface="Fira Sans Condensed Light"/>
            </a:endParaRPr>
          </a:p>
          <a:p>
            <a:pPr marL="4114800" lvl="8" indent="-342900" algn="l" rtl="0">
              <a:spcBef>
                <a:spcPts val="0"/>
              </a:spcBef>
              <a:spcAft>
                <a:spcPts val="0"/>
              </a:spcAft>
              <a:buClr>
                <a:schemeClr val="dk2"/>
              </a:buClr>
              <a:buSzPts val="1800"/>
              <a:buFont typeface="Fira Sans Condensed Light"/>
              <a:buChar char="■"/>
            </a:pPr>
            <a:endParaRPr sz="1800">
              <a:solidFill>
                <a:schemeClr val="dk2"/>
              </a:solidFill>
              <a:latin typeface="Fira Sans Condensed Light"/>
              <a:ea typeface="Fira Sans Condensed Light"/>
              <a:cs typeface="Fira Sans Condensed Light"/>
              <a:sym typeface="Fira Sans Condensed Light"/>
            </a:endParaRPr>
          </a:p>
          <a:p>
            <a:pPr marL="9144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9144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p:txBody>
      </p:sp>
      <p:pic>
        <p:nvPicPr>
          <p:cNvPr id="260" name="Google Shape;260;p35"/>
          <p:cNvPicPr preferRelativeResize="0"/>
          <p:nvPr/>
        </p:nvPicPr>
        <p:blipFill>
          <a:blip r:embed="rId3">
            <a:alphaModFix/>
          </a:blip>
          <a:stretch>
            <a:fillRect/>
          </a:stretch>
        </p:blipFill>
        <p:spPr>
          <a:xfrm>
            <a:off x="4618899" y="1173775"/>
            <a:ext cx="4342924" cy="3475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txBox="1">
            <a:spLocks noGrp="1"/>
          </p:cNvSpPr>
          <p:nvPr>
            <p:ph type="title" idx="2"/>
          </p:nvPr>
        </p:nvSpPr>
        <p:spPr>
          <a:xfrm>
            <a:off x="311700" y="191850"/>
            <a:ext cx="85206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Optimal Amount of Sleep: What is Too Much and Too Little </a:t>
            </a:r>
            <a:endParaRPr/>
          </a:p>
          <a:p>
            <a:pPr marL="0" lvl="0" indent="0" algn="ctr" rtl="0">
              <a:spcBef>
                <a:spcPts val="0"/>
              </a:spcBef>
              <a:spcAft>
                <a:spcPts val="0"/>
              </a:spcAft>
              <a:buNone/>
            </a:pPr>
            <a:endParaRPr sz="1400">
              <a:latin typeface="Fira Sans Condensed"/>
              <a:ea typeface="Fira Sans Condensed"/>
              <a:cs typeface="Fira Sans Condensed"/>
              <a:sym typeface="Fira Sans Condensed"/>
            </a:endParaRPr>
          </a:p>
          <a:p>
            <a:pPr marL="0" lvl="0" indent="0" algn="ctr" rtl="0">
              <a:spcBef>
                <a:spcPts val="0"/>
              </a:spcBef>
              <a:spcAft>
                <a:spcPts val="0"/>
              </a:spcAft>
              <a:buNone/>
            </a:pPr>
            <a:r>
              <a:rPr lang="en" sz="1600">
                <a:latin typeface="Fira Sans Condensed"/>
                <a:ea typeface="Fira Sans Condensed"/>
                <a:cs typeface="Fira Sans Condensed"/>
                <a:sym typeface="Fira Sans Condensed"/>
              </a:rPr>
              <a:t>According to a panel of  experts in sleep medicine and/or sleep science, </a:t>
            </a:r>
            <a:endParaRPr sz="1600">
              <a:latin typeface="Fira Sans Condensed"/>
              <a:ea typeface="Fira Sans Condensed"/>
              <a:cs typeface="Fira Sans Condensed"/>
              <a:sym typeface="Fira Sans Condensed"/>
            </a:endParaRPr>
          </a:p>
          <a:p>
            <a:pPr marL="0" lvl="0" indent="0" algn="ctr" rtl="0">
              <a:spcBef>
                <a:spcPts val="0"/>
              </a:spcBef>
              <a:spcAft>
                <a:spcPts val="0"/>
              </a:spcAft>
              <a:buNone/>
            </a:pP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267" name="Google Shape;267;p36"/>
          <p:cNvSpPr/>
          <p:nvPr/>
        </p:nvSpPr>
        <p:spPr>
          <a:xfrm>
            <a:off x="1050175" y="1508388"/>
            <a:ext cx="695400" cy="1552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6"/>
          <p:cNvSpPr/>
          <p:nvPr/>
        </p:nvSpPr>
        <p:spPr>
          <a:xfrm>
            <a:off x="2596675" y="1508388"/>
            <a:ext cx="695400" cy="155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4181975" y="1508388"/>
            <a:ext cx="695400" cy="155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5631350" y="1508388"/>
            <a:ext cx="695400" cy="1552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txBox="1">
            <a:spLocks noGrp="1"/>
          </p:cNvSpPr>
          <p:nvPr>
            <p:ph type="title"/>
          </p:nvPr>
        </p:nvSpPr>
        <p:spPr>
          <a:xfrm>
            <a:off x="544963" y="3278375"/>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Infant</a:t>
            </a:r>
            <a:endParaRPr/>
          </a:p>
        </p:txBody>
      </p:sp>
      <p:sp>
        <p:nvSpPr>
          <p:cNvPr id="272" name="Google Shape;272;p36"/>
          <p:cNvSpPr txBox="1">
            <a:spLocks noGrp="1"/>
          </p:cNvSpPr>
          <p:nvPr>
            <p:ph type="subTitle" idx="1"/>
          </p:nvPr>
        </p:nvSpPr>
        <p:spPr>
          <a:xfrm>
            <a:off x="544987" y="3636050"/>
            <a:ext cx="1705800" cy="8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&lt;12 hours of sleep and &gt;/=18 hours </a:t>
            </a:r>
            <a:endParaRPr/>
          </a:p>
        </p:txBody>
      </p:sp>
      <p:sp>
        <p:nvSpPr>
          <p:cNvPr id="273" name="Google Shape;273;p36"/>
          <p:cNvSpPr txBox="1">
            <a:spLocks noGrp="1"/>
          </p:cNvSpPr>
          <p:nvPr>
            <p:ph type="title" idx="3"/>
          </p:nvPr>
        </p:nvSpPr>
        <p:spPr>
          <a:xfrm>
            <a:off x="2091463" y="3278400"/>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 to &lt;3 years</a:t>
            </a:r>
            <a:endParaRPr/>
          </a:p>
        </p:txBody>
      </p:sp>
      <p:sp>
        <p:nvSpPr>
          <p:cNvPr id="274" name="Google Shape;274;p36"/>
          <p:cNvSpPr txBox="1">
            <a:spLocks noGrp="1"/>
          </p:cNvSpPr>
          <p:nvPr>
            <p:ph type="subTitle" idx="4"/>
          </p:nvPr>
        </p:nvSpPr>
        <p:spPr>
          <a:xfrm>
            <a:off x="2184176" y="3688700"/>
            <a:ext cx="1520400" cy="8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&lt;10 hours of sleep and &gt;16 hours</a:t>
            </a:r>
            <a:endParaRPr/>
          </a:p>
        </p:txBody>
      </p:sp>
      <p:sp>
        <p:nvSpPr>
          <p:cNvPr id="275" name="Google Shape;275;p36"/>
          <p:cNvSpPr txBox="1">
            <a:spLocks noGrp="1"/>
          </p:cNvSpPr>
          <p:nvPr>
            <p:ph type="title" idx="5"/>
          </p:nvPr>
        </p:nvSpPr>
        <p:spPr>
          <a:xfrm>
            <a:off x="3719088" y="3278400"/>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 to &lt;6 years</a:t>
            </a:r>
            <a:endParaRPr/>
          </a:p>
        </p:txBody>
      </p:sp>
      <p:sp>
        <p:nvSpPr>
          <p:cNvPr id="276" name="Google Shape;276;p36"/>
          <p:cNvSpPr txBox="1">
            <a:spLocks noGrp="1"/>
          </p:cNvSpPr>
          <p:nvPr>
            <p:ph type="subTitle" idx="6"/>
          </p:nvPr>
        </p:nvSpPr>
        <p:spPr>
          <a:xfrm>
            <a:off x="3759451" y="3688700"/>
            <a:ext cx="1574700" cy="8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&lt;10 hours and &gt;14 hours </a:t>
            </a:r>
            <a:endParaRPr/>
          </a:p>
        </p:txBody>
      </p:sp>
      <p:sp>
        <p:nvSpPr>
          <p:cNvPr id="277" name="Google Shape;277;p36"/>
          <p:cNvSpPr txBox="1">
            <a:spLocks noGrp="1"/>
          </p:cNvSpPr>
          <p:nvPr>
            <p:ph type="title" idx="7"/>
          </p:nvPr>
        </p:nvSpPr>
        <p:spPr>
          <a:xfrm>
            <a:off x="5126138" y="3278400"/>
            <a:ext cx="1705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6 to &lt;13 years</a:t>
            </a:r>
            <a:endParaRPr/>
          </a:p>
        </p:txBody>
      </p:sp>
      <p:sp>
        <p:nvSpPr>
          <p:cNvPr id="278" name="Google Shape;278;p36"/>
          <p:cNvSpPr txBox="1">
            <a:spLocks noGrp="1"/>
          </p:cNvSpPr>
          <p:nvPr>
            <p:ph type="subTitle" idx="8"/>
          </p:nvPr>
        </p:nvSpPr>
        <p:spPr>
          <a:xfrm>
            <a:off x="5126162" y="3688700"/>
            <a:ext cx="1705800" cy="8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&gt;13 hours </a:t>
            </a:r>
            <a:endParaRPr/>
          </a:p>
        </p:txBody>
      </p:sp>
      <p:sp>
        <p:nvSpPr>
          <p:cNvPr id="279" name="Google Shape;279;p36"/>
          <p:cNvSpPr/>
          <p:nvPr/>
        </p:nvSpPr>
        <p:spPr>
          <a:xfrm>
            <a:off x="7227550" y="1508375"/>
            <a:ext cx="695400" cy="1552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txBox="1">
            <a:spLocks noGrp="1"/>
          </p:cNvSpPr>
          <p:nvPr>
            <p:ph type="title" idx="7"/>
          </p:nvPr>
        </p:nvSpPr>
        <p:spPr>
          <a:xfrm>
            <a:off x="6943200" y="3188125"/>
            <a:ext cx="1813800" cy="7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13 to 18 years </a:t>
            </a:r>
            <a:endParaRPr/>
          </a:p>
          <a:p>
            <a:pPr marL="0" lvl="0" indent="0" algn="l" rtl="0">
              <a:spcBef>
                <a:spcPts val="0"/>
              </a:spcBef>
              <a:spcAft>
                <a:spcPts val="0"/>
              </a:spcAft>
              <a:buNone/>
            </a:pPr>
            <a:endParaRPr/>
          </a:p>
        </p:txBody>
      </p:sp>
      <p:sp>
        <p:nvSpPr>
          <p:cNvPr id="281" name="Google Shape;281;p36"/>
          <p:cNvSpPr txBox="1">
            <a:spLocks noGrp="1"/>
          </p:cNvSpPr>
          <p:nvPr>
            <p:ph type="subTitle" idx="8"/>
          </p:nvPr>
        </p:nvSpPr>
        <p:spPr>
          <a:xfrm>
            <a:off x="6792837" y="3688700"/>
            <a:ext cx="1705800" cy="8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&lt;8 hours and &gt;10 on a regular basis </a:t>
            </a:r>
            <a:endParaRPr/>
          </a:p>
        </p:txBody>
      </p:sp>
      <p:sp>
        <p:nvSpPr>
          <p:cNvPr id="282" name="Google Shape;282;p36"/>
          <p:cNvSpPr txBox="1"/>
          <p:nvPr/>
        </p:nvSpPr>
        <p:spPr>
          <a:xfrm>
            <a:off x="1050175" y="4381500"/>
            <a:ext cx="8572500" cy="6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Fira Sans Condensed"/>
                <a:ea typeface="Fira Sans Condensed"/>
                <a:cs typeface="Fira Sans Condensed"/>
                <a:sym typeface="Fira Sans Condensed"/>
              </a:rPr>
              <a:t>The above data shows the ranges for inappropriate sleep to support optimal health </a:t>
            </a:r>
            <a:endParaRPr sz="1600">
              <a:solidFill>
                <a:schemeClr val="dk2"/>
              </a:solidFill>
              <a:latin typeface="Fira Sans Condensed"/>
              <a:ea typeface="Fira Sans Condensed"/>
              <a:cs typeface="Fira Sans Condensed"/>
              <a:sym typeface="Fira Sans Condensed"/>
            </a:endParaRPr>
          </a:p>
        </p:txBody>
      </p:sp>
      <p:pic>
        <p:nvPicPr>
          <p:cNvPr id="283" name="Google Shape;283;p36"/>
          <p:cNvPicPr preferRelativeResize="0"/>
          <p:nvPr/>
        </p:nvPicPr>
        <p:blipFill>
          <a:blip r:embed="rId3">
            <a:alphaModFix/>
          </a:blip>
          <a:stretch>
            <a:fillRect/>
          </a:stretch>
        </p:blipFill>
        <p:spPr>
          <a:xfrm>
            <a:off x="1114463" y="2494075"/>
            <a:ext cx="566825" cy="566825"/>
          </a:xfrm>
          <a:prstGeom prst="rect">
            <a:avLst/>
          </a:prstGeom>
          <a:noFill/>
          <a:ln>
            <a:noFill/>
          </a:ln>
        </p:spPr>
      </p:pic>
      <p:pic>
        <p:nvPicPr>
          <p:cNvPr id="284" name="Google Shape;284;p36"/>
          <p:cNvPicPr preferRelativeResize="0"/>
          <p:nvPr/>
        </p:nvPicPr>
        <p:blipFill>
          <a:blip r:embed="rId4">
            <a:alphaModFix/>
          </a:blip>
          <a:stretch>
            <a:fillRect/>
          </a:stretch>
        </p:blipFill>
        <p:spPr>
          <a:xfrm>
            <a:off x="2631488" y="2396300"/>
            <a:ext cx="664575" cy="664575"/>
          </a:xfrm>
          <a:prstGeom prst="rect">
            <a:avLst/>
          </a:prstGeom>
          <a:noFill/>
          <a:ln>
            <a:noFill/>
          </a:ln>
        </p:spPr>
      </p:pic>
      <p:pic>
        <p:nvPicPr>
          <p:cNvPr id="285" name="Google Shape;285;p36"/>
          <p:cNvPicPr preferRelativeResize="0"/>
          <p:nvPr/>
        </p:nvPicPr>
        <p:blipFill>
          <a:blip r:embed="rId5">
            <a:alphaModFix/>
          </a:blip>
          <a:stretch>
            <a:fillRect/>
          </a:stretch>
        </p:blipFill>
        <p:spPr>
          <a:xfrm>
            <a:off x="5646763" y="2396300"/>
            <a:ext cx="664575" cy="664575"/>
          </a:xfrm>
          <a:prstGeom prst="rect">
            <a:avLst/>
          </a:prstGeom>
          <a:noFill/>
          <a:ln>
            <a:noFill/>
          </a:ln>
        </p:spPr>
      </p:pic>
      <p:pic>
        <p:nvPicPr>
          <p:cNvPr id="286" name="Google Shape;286;p36"/>
          <p:cNvPicPr preferRelativeResize="0"/>
          <p:nvPr/>
        </p:nvPicPr>
        <p:blipFill>
          <a:blip r:embed="rId6">
            <a:alphaModFix/>
          </a:blip>
          <a:stretch>
            <a:fillRect/>
          </a:stretch>
        </p:blipFill>
        <p:spPr>
          <a:xfrm>
            <a:off x="4182000" y="2365451"/>
            <a:ext cx="695400" cy="695424"/>
          </a:xfrm>
          <a:prstGeom prst="rect">
            <a:avLst/>
          </a:prstGeom>
          <a:noFill/>
          <a:ln>
            <a:noFill/>
          </a:ln>
        </p:spPr>
      </p:pic>
      <p:pic>
        <p:nvPicPr>
          <p:cNvPr id="287" name="Google Shape;287;p36"/>
          <p:cNvPicPr preferRelativeResize="0"/>
          <p:nvPr/>
        </p:nvPicPr>
        <p:blipFill>
          <a:blip r:embed="rId7">
            <a:alphaModFix/>
          </a:blip>
          <a:stretch>
            <a:fillRect/>
          </a:stretch>
        </p:blipFill>
        <p:spPr>
          <a:xfrm>
            <a:off x="7199425" y="2309238"/>
            <a:ext cx="751650" cy="75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p:nvPr/>
        </p:nvSpPr>
        <p:spPr>
          <a:xfrm>
            <a:off x="3362500" y="712200"/>
            <a:ext cx="24222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txBox="1">
            <a:spLocks noGrp="1"/>
          </p:cNvSpPr>
          <p:nvPr>
            <p:ph type="title" idx="2"/>
          </p:nvPr>
        </p:nvSpPr>
        <p:spPr>
          <a:xfrm>
            <a:off x="313300" y="93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Many Naps By Age </a:t>
            </a:r>
            <a:endParaRPr/>
          </a:p>
        </p:txBody>
      </p:sp>
      <p:sp>
        <p:nvSpPr>
          <p:cNvPr id="294" name="Google Shape;294;p37"/>
          <p:cNvSpPr txBox="1">
            <a:spLocks noGrp="1"/>
          </p:cNvSpPr>
          <p:nvPr>
            <p:ph type="subTitle" idx="4"/>
          </p:nvPr>
        </p:nvSpPr>
        <p:spPr>
          <a:xfrm>
            <a:off x="891800" y="1108700"/>
            <a:ext cx="4176300" cy="732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b="1" u="sng">
                <a:latin typeface="Fira Sans Condensed"/>
                <a:ea typeface="Fira Sans Condensed"/>
                <a:cs typeface="Fira Sans Condensed"/>
                <a:sym typeface="Fira Sans Condensed"/>
              </a:rPr>
              <a:t>Newborn 1-2 Months:</a:t>
            </a:r>
            <a:endParaRPr sz="1700" b="1" u="sng">
              <a:latin typeface="Fira Sans Condensed"/>
              <a:ea typeface="Fira Sans Condensed"/>
              <a:cs typeface="Fira Sans Condensed"/>
              <a:sym typeface="Fira Sans Condensed"/>
            </a:endParaRPr>
          </a:p>
          <a:p>
            <a:pPr marL="914400" lvl="1" indent="-336550" algn="l" rtl="0">
              <a:spcBef>
                <a:spcPts val="0"/>
              </a:spcBef>
              <a:spcAft>
                <a:spcPts val="0"/>
              </a:spcAft>
              <a:buSzPts val="1700"/>
              <a:buChar char="○"/>
            </a:pPr>
            <a:r>
              <a:rPr lang="en" sz="1700"/>
              <a:t>Throughout the day</a:t>
            </a:r>
            <a:endParaRPr sz="1700" b="1" u="sng">
              <a:latin typeface="Fira Sans Condensed"/>
              <a:ea typeface="Fira Sans Condensed"/>
              <a:cs typeface="Fira Sans Condensed"/>
              <a:sym typeface="Fira Sans Condensed"/>
            </a:endParaRPr>
          </a:p>
          <a:p>
            <a:pPr marL="457200" lvl="0" indent="0" algn="l" rtl="0">
              <a:spcBef>
                <a:spcPts val="0"/>
              </a:spcBef>
              <a:spcAft>
                <a:spcPts val="0"/>
              </a:spcAft>
              <a:buNone/>
            </a:pPr>
            <a:r>
              <a:rPr lang="en" sz="1700" b="1" u="sng">
                <a:latin typeface="Fira Sans Condensed"/>
                <a:ea typeface="Fira Sans Condensed"/>
                <a:cs typeface="Fira Sans Condensed"/>
                <a:sym typeface="Fira Sans Condensed"/>
              </a:rPr>
              <a:t> </a:t>
            </a:r>
            <a:endParaRPr sz="1700" b="1"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b="1"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b="1"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b="1" u="sng">
              <a:latin typeface="Fira Sans Condensed"/>
              <a:ea typeface="Fira Sans Condensed"/>
              <a:cs typeface="Fira Sans Condensed"/>
              <a:sym typeface="Fira Sans Condensed"/>
            </a:endParaRPr>
          </a:p>
          <a:p>
            <a:pPr marL="0" lvl="0" indent="0" algn="l" rtl="0">
              <a:spcBef>
                <a:spcPts val="0"/>
              </a:spcBef>
              <a:spcAft>
                <a:spcPts val="0"/>
              </a:spcAft>
              <a:buNone/>
            </a:pPr>
            <a:r>
              <a:rPr lang="en" sz="1700"/>
              <a:t> </a:t>
            </a:r>
            <a:endParaRPr sz="1700"/>
          </a:p>
          <a:p>
            <a:pPr marL="914400" lvl="0" indent="0" algn="l" rtl="0">
              <a:spcBef>
                <a:spcPts val="0"/>
              </a:spcBef>
              <a:spcAft>
                <a:spcPts val="0"/>
              </a:spcAft>
              <a:buNone/>
            </a:pPr>
            <a:endParaRPr sz="1700"/>
          </a:p>
          <a:p>
            <a:pPr marL="914400" lvl="0" indent="0" algn="l" rtl="0">
              <a:spcBef>
                <a:spcPts val="0"/>
              </a:spcBef>
              <a:spcAft>
                <a:spcPts val="0"/>
              </a:spcAft>
              <a:buNone/>
            </a:pPr>
            <a:endParaRPr sz="1700" b="1" u="sng">
              <a:latin typeface="Fira Sans Condensed"/>
              <a:ea typeface="Fira Sans Condensed"/>
              <a:cs typeface="Fira Sans Condensed"/>
              <a:sym typeface="Fira Sans Condensed"/>
            </a:endParaRPr>
          </a:p>
          <a:p>
            <a:pPr marL="0" lvl="0" indent="0" algn="r" rtl="0">
              <a:spcBef>
                <a:spcPts val="0"/>
              </a:spcBef>
              <a:spcAft>
                <a:spcPts val="0"/>
              </a:spcAft>
              <a:buNone/>
            </a:pPr>
            <a:r>
              <a:rPr lang="en" sz="1700" b="1" u="sng">
                <a:latin typeface="Fira Sans Condensed"/>
                <a:ea typeface="Fira Sans Condensed"/>
                <a:cs typeface="Fira Sans Condensed"/>
                <a:sym typeface="Fira Sans Condensed"/>
              </a:rPr>
              <a:t>  </a:t>
            </a:r>
            <a:endParaRPr sz="1700" b="1" u="sng">
              <a:latin typeface="Fira Sans Condensed"/>
              <a:ea typeface="Fira Sans Condensed"/>
              <a:cs typeface="Fira Sans Condensed"/>
              <a:sym typeface="Fira Sans Condensed"/>
            </a:endParaRPr>
          </a:p>
        </p:txBody>
      </p:sp>
      <p:sp>
        <p:nvSpPr>
          <p:cNvPr id="295" name="Google Shape;295;p37"/>
          <p:cNvSpPr txBox="1">
            <a:spLocks noGrp="1"/>
          </p:cNvSpPr>
          <p:nvPr>
            <p:ph type="subTitle" idx="4"/>
          </p:nvPr>
        </p:nvSpPr>
        <p:spPr>
          <a:xfrm>
            <a:off x="891799" y="1884825"/>
            <a:ext cx="3512700" cy="800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b="1" u="sng">
                <a:latin typeface="Fira Sans Condensed"/>
                <a:ea typeface="Fira Sans Condensed"/>
                <a:cs typeface="Fira Sans Condensed"/>
                <a:sym typeface="Fira Sans Condensed"/>
              </a:rPr>
              <a:t>3-11 Months: </a:t>
            </a:r>
            <a:endParaRPr sz="1700" b="1" u="sng">
              <a:latin typeface="Fira Sans Condensed"/>
              <a:ea typeface="Fira Sans Condensed"/>
              <a:cs typeface="Fira Sans Condensed"/>
              <a:sym typeface="Fira Sans Condensed"/>
            </a:endParaRPr>
          </a:p>
          <a:p>
            <a:pPr marL="914400" lvl="1" indent="-336550" algn="l" rtl="0">
              <a:spcBef>
                <a:spcPts val="0"/>
              </a:spcBef>
              <a:spcAft>
                <a:spcPts val="0"/>
              </a:spcAft>
              <a:buSzPts val="1700"/>
              <a:buFont typeface="Fira Sans Condensed"/>
              <a:buChar char="○"/>
            </a:pPr>
            <a:r>
              <a:rPr lang="en" sz="1700"/>
              <a:t>3-4 times daily and 30 minutes- 2 hours in duration</a:t>
            </a:r>
            <a:r>
              <a:rPr lang="en" sz="1400"/>
              <a:t> </a:t>
            </a:r>
            <a:endParaRPr sz="1700" b="1" u="sng">
              <a:latin typeface="Fira Sans Condensed"/>
              <a:ea typeface="Fira Sans Condensed"/>
              <a:cs typeface="Fira Sans Condensed"/>
              <a:sym typeface="Fira Sans Condensed"/>
            </a:endParaRPr>
          </a:p>
          <a:p>
            <a:pPr marL="0" lvl="0" indent="0" algn="l" rtl="0">
              <a:spcBef>
                <a:spcPts val="0"/>
              </a:spcBef>
              <a:spcAft>
                <a:spcPts val="0"/>
              </a:spcAft>
              <a:buNone/>
            </a:pPr>
            <a:endParaRPr sz="1700" b="1" u="sng">
              <a:latin typeface="Fira Sans Condensed"/>
              <a:ea typeface="Fira Sans Condensed"/>
              <a:cs typeface="Fira Sans Condensed"/>
              <a:sym typeface="Fira Sans Condensed"/>
            </a:endParaRPr>
          </a:p>
        </p:txBody>
      </p:sp>
      <p:sp>
        <p:nvSpPr>
          <p:cNvPr id="296" name="Google Shape;296;p37"/>
          <p:cNvSpPr txBox="1">
            <a:spLocks noGrp="1"/>
          </p:cNvSpPr>
          <p:nvPr>
            <p:ph type="subTitle" idx="4"/>
          </p:nvPr>
        </p:nvSpPr>
        <p:spPr>
          <a:xfrm>
            <a:off x="891800" y="3010375"/>
            <a:ext cx="3698100" cy="363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b="1" u="sng">
                <a:latin typeface="Fira Sans Condensed"/>
                <a:ea typeface="Fira Sans Condensed"/>
                <a:cs typeface="Fira Sans Condensed"/>
                <a:sym typeface="Fira Sans Condensed"/>
              </a:rPr>
              <a:t>1-3 Years: </a:t>
            </a:r>
            <a:endParaRPr sz="1700" b="1" u="sng">
              <a:latin typeface="Fira Sans Condensed"/>
              <a:ea typeface="Fira Sans Condensed"/>
              <a:cs typeface="Fira Sans Condensed"/>
              <a:sym typeface="Fira Sans Condensed"/>
            </a:endParaRPr>
          </a:p>
          <a:p>
            <a:pPr marL="914400" lvl="1" indent="-336550" algn="l" rtl="0">
              <a:spcBef>
                <a:spcPts val="0"/>
              </a:spcBef>
              <a:spcAft>
                <a:spcPts val="0"/>
              </a:spcAft>
              <a:buSzPts val="1700"/>
              <a:buChar char="○"/>
            </a:pPr>
            <a:r>
              <a:rPr lang="en" sz="1700"/>
              <a:t>3-4 times daily and 30 minutes- 2 hours in duration</a:t>
            </a:r>
            <a:endParaRPr sz="1700"/>
          </a:p>
          <a:p>
            <a:pPr marL="0" lvl="0" indent="0" algn="l" rtl="0">
              <a:spcBef>
                <a:spcPts val="0"/>
              </a:spcBef>
              <a:spcAft>
                <a:spcPts val="0"/>
              </a:spcAft>
              <a:buNone/>
            </a:pPr>
            <a:endParaRPr sz="1700"/>
          </a:p>
          <a:p>
            <a:pPr marL="457200" lvl="0" indent="-336550" algn="l" rtl="0">
              <a:spcBef>
                <a:spcPts val="0"/>
              </a:spcBef>
              <a:spcAft>
                <a:spcPts val="0"/>
              </a:spcAft>
              <a:buSzPts val="1700"/>
              <a:buChar char="●"/>
            </a:pPr>
            <a:r>
              <a:rPr lang="en" sz="1700" b="1" u="sng">
                <a:latin typeface="Fira Sans Condensed"/>
                <a:ea typeface="Fira Sans Condensed"/>
                <a:cs typeface="Fira Sans Condensed"/>
                <a:sym typeface="Fira Sans Condensed"/>
              </a:rPr>
              <a:t>3.1-4.11 Years:</a:t>
            </a:r>
            <a:endParaRPr sz="1700" b="1" u="sng">
              <a:latin typeface="Fira Sans Condensed"/>
              <a:ea typeface="Fira Sans Condensed"/>
              <a:cs typeface="Fira Sans Condensed"/>
              <a:sym typeface="Fira Sans Condensed"/>
            </a:endParaRPr>
          </a:p>
          <a:p>
            <a:pPr marL="914400" lvl="1" indent="-336550" algn="l" rtl="0">
              <a:spcBef>
                <a:spcPts val="0"/>
              </a:spcBef>
              <a:spcAft>
                <a:spcPts val="0"/>
              </a:spcAft>
              <a:buSzPts val="1700"/>
              <a:buChar char="○"/>
            </a:pPr>
            <a:r>
              <a:rPr lang="en" sz="1700"/>
              <a:t>Once daily   </a:t>
            </a:r>
            <a:endParaRPr sz="1700"/>
          </a:p>
        </p:txBody>
      </p:sp>
      <p:pic>
        <p:nvPicPr>
          <p:cNvPr id="297" name="Google Shape;297;p37"/>
          <p:cNvPicPr preferRelativeResize="0"/>
          <p:nvPr/>
        </p:nvPicPr>
        <p:blipFill>
          <a:blip r:embed="rId3">
            <a:alphaModFix/>
          </a:blip>
          <a:stretch>
            <a:fillRect/>
          </a:stretch>
        </p:blipFill>
        <p:spPr>
          <a:xfrm>
            <a:off x="5682500" y="1461975"/>
            <a:ext cx="2438400" cy="2438400"/>
          </a:xfrm>
          <a:prstGeom prst="rect">
            <a:avLst/>
          </a:prstGeom>
          <a:noFill/>
          <a:ln>
            <a:noFill/>
          </a:ln>
        </p:spPr>
      </p:pic>
    </p:spTree>
  </p:cSld>
  <p:clrMapOvr>
    <a:masterClrMapping/>
  </p:clrMapOvr>
</p:sld>
</file>

<file path=ppt/theme/theme1.xml><?xml version="1.0" encoding="utf-8"?>
<a:theme xmlns:a="http://schemas.openxmlformats.org/drawingml/2006/main" name="Adult Learning Center by Slidesgo">
  <a:themeElements>
    <a:clrScheme name="Simple Light">
      <a:dk1>
        <a:srgbClr val="000000"/>
      </a:dk1>
      <a:lt1>
        <a:srgbClr val="FFFFFF"/>
      </a:lt1>
      <a:dk2>
        <a:srgbClr val="363636"/>
      </a:dk2>
      <a:lt2>
        <a:srgbClr val="EEEEEE"/>
      </a:lt2>
      <a:accent1>
        <a:srgbClr val="F6E977"/>
      </a:accent1>
      <a:accent2>
        <a:srgbClr val="DBA96B"/>
      </a:accent2>
      <a:accent3>
        <a:srgbClr val="E477A3"/>
      </a:accent3>
      <a:accent4>
        <a:srgbClr val="5C72B4"/>
      </a:accent4>
      <a:accent5>
        <a:srgbClr val="9CC6DE"/>
      </a:accent5>
      <a:accent6>
        <a:srgbClr val="F7A7C7"/>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3265</Words>
  <Application>Microsoft Macintosh PowerPoint</Application>
  <PresentationFormat>On-screen Show (16:9)</PresentationFormat>
  <Paragraphs>374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Fira Sans Condensed ExtraBold</vt:lpstr>
      <vt:lpstr>Fira Sans Condensed</vt:lpstr>
      <vt:lpstr>Arial</vt:lpstr>
      <vt:lpstr>Fira Sans Condensed Light</vt:lpstr>
      <vt:lpstr>Adult Learning Center by Slidesgo</vt:lpstr>
      <vt:lpstr>Module 1 Trauma and Sleep: What is Healthy Sleep Anyways?</vt:lpstr>
      <vt:lpstr>01</vt:lpstr>
      <vt:lpstr>Introduction- What Is Sleep </vt:lpstr>
      <vt:lpstr>Homeostatic Sleep Drive or “Sleep Pressure”</vt:lpstr>
      <vt:lpstr>What Is Sleep Debt? </vt:lpstr>
      <vt:lpstr>Recommended Hours of Sleep By Age   It has been proven that sleeping the recommended hours of sleep on a consistent basis is associated with:</vt:lpstr>
      <vt:lpstr>Recommended Hours of Sleep By Age </vt:lpstr>
      <vt:lpstr>Optimal Amount of Sleep: What is Too Much and Too Little   According to a panel of  experts in sleep medicine and/or sleep science,    </vt:lpstr>
      <vt:lpstr>How Many Naps By Age </vt:lpstr>
      <vt:lpstr>Napping Through Young Life </vt:lpstr>
      <vt:lpstr>When To Stop Napping</vt:lpstr>
      <vt:lpstr>What Happens When Children Don’t Sleep   When children do not sleep it can impact their physical, cognitive, behavioral, and biological health.</vt:lpstr>
      <vt:lpstr>What Happens When Caregivers Don’t Sleep  </vt:lpstr>
      <vt:lpstr>Foster Care &amp; Sleep </vt:lpstr>
      <vt:lpstr>Trauma and Sleep </vt:lpstr>
      <vt:lpstr>Trauma and Sleep </vt:lpstr>
      <vt:lpstr>Body Responses To The Release Of Stress Hormones    </vt:lpstr>
      <vt:lpstr>Responses To Fear &amp; Trauma</vt:lpstr>
      <vt:lpstr>Long Term Effects </vt:lpstr>
      <vt:lpstr>Trauma and Sleep </vt:lpstr>
      <vt:lpstr>Trauma and Sleep </vt:lpstr>
      <vt:lpstr>Trauma and Sleep </vt:lpstr>
      <vt:lpstr>Trauma and Sleep </vt:lpstr>
      <vt:lpstr>Imagine </vt:lpstr>
      <vt:lpstr>Common Conditions </vt:lpstr>
      <vt:lpstr>Trauma And Sleep: The Good News </vt:lpstr>
      <vt:lpstr>Do You Want to Know More?</vt:lpstr>
      <vt:lpstr>Thank You!</vt:lpstr>
      <vt:lpstr>Sources </vt:lpstr>
      <vt:lpstr>Sources </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Trauma and Sleep: What is Healthy Sleep Anyways?</dc:title>
  <cp:lastModifiedBy>Madison Elizabeth Bowen E</cp:lastModifiedBy>
  <cp:revision>1</cp:revision>
  <dcterms:modified xsi:type="dcterms:W3CDTF">2024-10-23T17:02:40Z</dcterms:modified>
</cp:coreProperties>
</file>